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7"/>
  </p:notesMasterIdLst>
  <p:sldIdLst>
    <p:sldId id="256" r:id="rId2"/>
    <p:sldId id="399" r:id="rId3"/>
    <p:sldId id="400" r:id="rId4"/>
    <p:sldId id="401" r:id="rId5"/>
    <p:sldId id="402" r:id="rId6"/>
    <p:sldId id="403" r:id="rId7"/>
    <p:sldId id="404" r:id="rId8"/>
    <p:sldId id="405" r:id="rId9"/>
    <p:sldId id="406" r:id="rId10"/>
    <p:sldId id="407" r:id="rId11"/>
    <p:sldId id="408" r:id="rId12"/>
    <p:sldId id="409" r:id="rId13"/>
    <p:sldId id="410" r:id="rId14"/>
    <p:sldId id="411" r:id="rId15"/>
    <p:sldId id="377" r:id="rId16"/>
    <p:sldId id="378" r:id="rId17"/>
    <p:sldId id="379" r:id="rId18"/>
    <p:sldId id="387" r:id="rId19"/>
    <p:sldId id="380" r:id="rId20"/>
    <p:sldId id="381" r:id="rId21"/>
    <p:sldId id="382" r:id="rId22"/>
    <p:sldId id="383" r:id="rId23"/>
    <p:sldId id="384" r:id="rId24"/>
    <p:sldId id="385" r:id="rId25"/>
    <p:sldId id="38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388" r:id="rId49"/>
    <p:sldId id="389" r:id="rId50"/>
    <p:sldId id="390" r:id="rId51"/>
    <p:sldId id="391" r:id="rId52"/>
    <p:sldId id="293" r:id="rId53"/>
    <p:sldId id="392" r:id="rId54"/>
    <p:sldId id="295" r:id="rId55"/>
    <p:sldId id="393" r:id="rId56"/>
    <p:sldId id="296" r:id="rId57"/>
    <p:sldId id="297" r:id="rId58"/>
    <p:sldId id="394" r:id="rId59"/>
    <p:sldId id="299" r:id="rId60"/>
    <p:sldId id="300" r:id="rId61"/>
    <p:sldId id="395" r:id="rId62"/>
    <p:sldId id="396" r:id="rId63"/>
    <p:sldId id="303" r:id="rId64"/>
    <p:sldId id="397" r:id="rId65"/>
    <p:sldId id="398" r:id="rId6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73"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331545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Virial_theore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3568" y="1700808"/>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dirty="0">
                <a:solidFill>
                  <a:schemeClr val="dk1"/>
                </a:solidFill>
                <a:latin typeface="Calibri"/>
                <a:ea typeface="Calibri"/>
                <a:cs typeface="Calibri"/>
                <a:sym typeface="Calibri"/>
              </a:rPr>
              <a:t>Introduction to Computer Simulation of Physical Systems</a:t>
            </a:r>
            <a:br>
              <a:rPr lang="en-US" sz="3959" b="0" i="0" u="none" strike="noStrike" cap="none" dirty="0">
                <a:solidFill>
                  <a:schemeClr val="dk1"/>
                </a:solidFill>
                <a:latin typeface="Calibri"/>
                <a:ea typeface="Calibri"/>
                <a:cs typeface="Calibri"/>
                <a:sym typeface="Calibri"/>
              </a:rPr>
            </a:br>
            <a:r>
              <a:rPr lang="en-US" sz="3959" b="0" i="0" u="none" strike="noStrike" cap="none" dirty="0">
                <a:solidFill>
                  <a:schemeClr val="dk1"/>
                </a:solidFill>
                <a:latin typeface="Calibri"/>
                <a:ea typeface="Calibri"/>
                <a:cs typeface="Calibri"/>
                <a:sym typeface="Calibri"/>
              </a:rPr>
              <a:t>(Lecture </a:t>
            </a:r>
            <a:r>
              <a:rPr lang="en-US" sz="3959" b="0" i="0" u="none" strike="noStrike" cap="none" dirty="0" smtClean="0">
                <a:solidFill>
                  <a:schemeClr val="dk1"/>
                </a:solidFill>
                <a:latin typeface="Calibri"/>
                <a:ea typeface="Calibri"/>
                <a:cs typeface="Calibri"/>
                <a:sym typeface="Calibri"/>
              </a:rPr>
              <a:t>6)</a:t>
            </a:r>
            <a:r>
              <a:rPr lang="en-US" sz="3959" b="0" i="0" u="none" strike="noStrike" cap="none" dirty="0">
                <a:solidFill>
                  <a:schemeClr val="dk1"/>
                </a:solidFill>
                <a:latin typeface="Calibri"/>
                <a:ea typeface="Calibri"/>
                <a:cs typeface="Calibri"/>
                <a:sym typeface="Calibri"/>
              </a:rPr>
              <a:t/>
            </a:r>
            <a:br>
              <a:rPr lang="en-US" sz="3959" b="0" i="0" u="none" strike="noStrike" cap="none" dirty="0">
                <a:solidFill>
                  <a:schemeClr val="dk1"/>
                </a:solidFill>
                <a:latin typeface="Calibri"/>
                <a:ea typeface="Calibri"/>
                <a:cs typeface="Calibri"/>
                <a:sym typeface="Calibri"/>
              </a:rPr>
            </a:br>
            <a:r>
              <a:rPr lang="en-US" sz="3959" b="1" i="0" u="none" strike="noStrike" cap="none" dirty="0">
                <a:solidFill>
                  <a:schemeClr val="dk1"/>
                </a:solidFill>
                <a:latin typeface="Calibri"/>
                <a:ea typeface="Calibri"/>
                <a:cs typeface="Calibri"/>
                <a:sym typeface="Calibri"/>
              </a:rPr>
              <a:t>Simulating Particle Motion (CONTINUED)</a:t>
            </a:r>
            <a:br>
              <a:rPr lang="en-US" sz="3959" b="1" i="0" u="none" strike="noStrike" cap="none" dirty="0">
                <a:solidFill>
                  <a:schemeClr val="dk1"/>
                </a:solidFill>
                <a:latin typeface="Calibri"/>
                <a:ea typeface="Calibri"/>
                <a:cs typeface="Calibri"/>
                <a:sym typeface="Calibri"/>
              </a:rPr>
            </a:br>
            <a:r>
              <a:rPr lang="en-US" sz="3959" b="0" i="0" u="none" strike="noStrike" cap="none" dirty="0">
                <a:solidFill>
                  <a:schemeClr val="dk1"/>
                </a:solidFill>
                <a:latin typeface="Calibri"/>
                <a:ea typeface="Calibri"/>
                <a:cs typeface="Calibri"/>
                <a:sym typeface="Calibri"/>
              </a:rPr>
              <a:t>	</a:t>
            </a:r>
            <a:endParaRPr dirty="0"/>
          </a:p>
        </p:txBody>
      </p:sp>
      <p:sp>
        <p:nvSpPr>
          <p:cNvPr id="85" name="Shape 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US" sz="3200" b="0" i="0" u="none" strike="noStrike" cap="none">
                <a:solidFill>
                  <a:srgbClr val="888888"/>
                </a:solidFill>
                <a:latin typeface="Calibri"/>
                <a:ea typeface="Calibri"/>
                <a:cs typeface="Calibri"/>
                <a:sym typeface="Calibri"/>
              </a:rPr>
              <a:t>PHYS 3061</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endParaRPr lang="en-US" dirty="0"/>
          </a:p>
          <a:p>
            <a:endParaRPr lang="en-US" dirty="0"/>
          </a:p>
          <a:p>
            <a:endParaRPr lang="en-US" dirty="0"/>
          </a:p>
          <a:p>
            <a:endParaRPr lang="en-US" dirty="0"/>
          </a:p>
          <a:p>
            <a:endParaRPr lang="en-US" dirty="0"/>
          </a:p>
          <a:p>
            <a:r>
              <a:rPr lang="en-US" dirty="0"/>
              <a:t>In next page, we give some of the methods for computing the temperature, pressure (details will be covered later), and the heat capacity (also covered later). </a:t>
            </a:r>
          </a:p>
          <a:p>
            <a:r>
              <a:rPr lang="en-US" dirty="0"/>
              <a:t>The mean total energy should remain constant, but we compute it to test how well the algorithm conserves the total energy.</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33" t="36905" r="19013" b="28174"/>
          <a:stretch/>
        </p:blipFill>
        <p:spPr bwMode="auto">
          <a:xfrm>
            <a:off x="683568" y="620688"/>
            <a:ext cx="7605485" cy="255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397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endParaRPr lang="en-US"/>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781" t="26971" r="11726" b="8798"/>
          <a:stretch/>
        </p:blipFill>
        <p:spPr bwMode="auto">
          <a:xfrm>
            <a:off x="107504" y="764704"/>
            <a:ext cx="8651631" cy="469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125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a:t>
            </a:r>
            <a:r>
              <a:rPr lang="en-US" dirty="0" err="1"/>
              <a:t>resetAverages</a:t>
            </a:r>
            <a:r>
              <a:rPr lang="en-US" dirty="0"/>
              <a:t> method is used to set the accumulated averages to zero so that the initial transient behavior can be removed from the computed averages.</a:t>
            </a:r>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888" t="41394" r="18213" b="37645"/>
          <a:stretch/>
        </p:blipFill>
        <p:spPr bwMode="auto">
          <a:xfrm>
            <a:off x="927262" y="188640"/>
            <a:ext cx="7793503" cy="153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594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 time consuming part of a molecular dynamics simulation is equilibrating the system, especially at high densities. </a:t>
            </a:r>
          </a:p>
          <a:p>
            <a:r>
              <a:rPr lang="en-US" dirty="0"/>
              <a:t>The quickest way to do so is to start with a configuration that is typical of the configurations at the desired energy and density.</a:t>
            </a:r>
          </a:p>
        </p:txBody>
      </p:sp>
    </p:spTree>
    <p:extLst>
      <p:ext uri="{BB962C8B-B14F-4D97-AF65-F5344CB8AC3E}">
        <p14:creationId xmlns:p14="http://schemas.microsoft.com/office/powerpoint/2010/main" val="556577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Hence, we will want to be able to read the positions and velocities of the particles from a previously saved file.</a:t>
            </a:r>
          </a:p>
          <a:p>
            <a:r>
              <a:rPr lang="en-US" dirty="0"/>
              <a:t>For the GUI code, please read the text book if you are interested. </a:t>
            </a:r>
          </a:p>
        </p:txBody>
      </p:sp>
    </p:spTree>
    <p:extLst>
      <p:ext uri="{BB962C8B-B14F-4D97-AF65-F5344CB8AC3E}">
        <p14:creationId xmlns:p14="http://schemas.microsoft.com/office/powerpoint/2010/main" val="2508605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Thermodynamic Quantities</a:t>
            </a:r>
            <a:endParaRPr lang="en-US" dirty="0"/>
          </a:p>
        </p:txBody>
      </p:sp>
      <p:sp>
        <p:nvSpPr>
          <p:cNvPr id="3" name="内容占位符 2"/>
          <p:cNvSpPr>
            <a:spLocks noGrp="1"/>
          </p:cNvSpPr>
          <p:nvPr>
            <p:ph idx="1"/>
          </p:nvPr>
        </p:nvSpPr>
        <p:spPr/>
        <p:txBody>
          <a:bodyPr/>
          <a:lstStyle/>
          <a:p>
            <a:r>
              <a:rPr lang="en-US" dirty="0"/>
              <a:t>In the following we discuss how some of the macroscopic quantities of interest such as the temperature and the pressure can be related to time averages over the phase space trajectories of the particles.</a:t>
            </a:r>
          </a:p>
        </p:txBody>
      </p:sp>
    </p:spTree>
    <p:extLst>
      <p:ext uri="{BB962C8B-B14F-4D97-AF65-F5344CB8AC3E}">
        <p14:creationId xmlns:p14="http://schemas.microsoft.com/office/powerpoint/2010/main" val="1997965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We have already introduced the definition of the kinetic temperature. </a:t>
            </a:r>
          </a:p>
          <a:p>
            <a:r>
              <a:rPr lang="en-US" dirty="0"/>
              <a:t>The temperature that we measure in a laboratory experiment is the </a:t>
            </a:r>
            <a:r>
              <a:rPr lang="en-US" i="1" dirty="0"/>
              <a:t>mean </a:t>
            </a:r>
            <a:r>
              <a:rPr lang="en-US" dirty="0"/>
              <a:t>temperature, which corresponds to the time average of </a:t>
            </a:r>
            <a:r>
              <a:rPr lang="en-US" i="1" dirty="0"/>
              <a:t>T</a:t>
            </a:r>
            <a:r>
              <a:rPr lang="en-US" dirty="0"/>
              <a:t>(</a:t>
            </a:r>
            <a:r>
              <a:rPr lang="en-US" i="1" dirty="0"/>
              <a:t>t</a:t>
            </a:r>
            <a:r>
              <a:rPr lang="en-US" dirty="0"/>
              <a:t>) over many configurations of the particles. </a:t>
            </a:r>
          </a:p>
          <a:p>
            <a:r>
              <a:rPr lang="en-US" dirty="0"/>
              <a:t>For two dimensions (</a:t>
            </a:r>
            <a:r>
              <a:rPr lang="en-US" i="1" dirty="0"/>
              <a:t>d </a:t>
            </a:r>
            <a:r>
              <a:rPr lang="en-US" dirty="0"/>
              <a:t>= 2), we write the mean temperature </a:t>
            </a:r>
            <a:r>
              <a:rPr lang="en-US" i="1" dirty="0"/>
              <a:t>T </a:t>
            </a:r>
            <a:r>
              <a:rPr lang="en-US" dirty="0"/>
              <a:t>as</a:t>
            </a: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07" t="54464" r="47458" b="35814"/>
          <a:stretch/>
        </p:blipFill>
        <p:spPr bwMode="auto">
          <a:xfrm>
            <a:off x="2051720" y="5877272"/>
            <a:ext cx="3686628"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311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where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𝑋</m:t>
                        </m:r>
                      </m:e>
                    </m:acc>
                  </m:oMath>
                </a14:m>
                <a:r>
                  <a:rPr lang="en-US" dirty="0"/>
                  <a:t> denotes the time average of </a:t>
                </a:r>
                <a:r>
                  <a:rPr lang="en-US" i="1" dirty="0"/>
                  <a:t>X</a:t>
                </a:r>
                <a:r>
                  <a:rPr lang="en-US" dirty="0"/>
                  <a:t>(</a:t>
                </a:r>
                <a:r>
                  <a:rPr lang="en-US" i="1" dirty="0"/>
                  <a:t>t</a:t>
                </a:r>
                <a:r>
                  <a:rPr lang="en-US" dirty="0"/>
                  <a:t>). </a:t>
                </a:r>
              </a:p>
              <a:p>
                <a:r>
                  <a:rPr lang="en-US" dirty="0"/>
                  <a:t>An example of the relation of a macroscopic quantity (the mean temperature) to a time average over the trajectories of the particles.</a:t>
                </a:r>
              </a:p>
              <a:p>
                <a:r>
                  <a:rPr lang="en-US" dirty="0"/>
                  <a:t> (This definition of temperature is not adequate for particles moving </a:t>
                </a:r>
                <a:r>
                  <a:rPr lang="en-US" dirty="0" err="1"/>
                  <a:t>relativistically</a:t>
                </a:r>
                <a:r>
                  <a:rPr lang="en-US" dirty="0"/>
                  <a:t> or if quantum mechanics is important.)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2696951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r>
              <a:rPr lang="en-US" altLang="zh-CN" dirty="0"/>
              <a:t>The relation holds </a:t>
            </a:r>
          </a:p>
          <a:p>
            <a:pPr lvl="1"/>
            <a:r>
              <a:rPr lang="en-US" altLang="zh-CN" dirty="0"/>
              <a:t>only if the momentum of the center of mass of the system is zero! </a:t>
            </a:r>
          </a:p>
          <a:p>
            <a:r>
              <a:rPr lang="en-US" altLang="zh-CN" dirty="0"/>
              <a:t> we do not want the motion of the center of mass to change the temperature. </a:t>
            </a:r>
          </a:p>
          <a:p>
            <a:r>
              <a:rPr lang="en-US" altLang="zh-CN" dirty="0"/>
              <a:t>In a laboratory system the walls of the container ensure that the center of mass motion is zero </a:t>
            </a:r>
          </a:p>
          <a:p>
            <a:endParaRPr lang="zh-CN" altLang="en-US" dirty="0"/>
          </a:p>
        </p:txBody>
      </p:sp>
    </p:spTree>
    <p:extLst>
      <p:ext uri="{BB962C8B-B14F-4D97-AF65-F5344CB8AC3E}">
        <p14:creationId xmlns:p14="http://schemas.microsoft.com/office/powerpoint/2010/main" val="697095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(if the mean momentum of the walls is zero). </a:t>
            </a:r>
          </a:p>
          <a:p>
            <a:r>
              <a:rPr lang="en-US" dirty="0"/>
              <a:t>In our simulation, we impose the constraint that the center of mass momentum (in each of the </a:t>
            </a:r>
            <a:r>
              <a:rPr lang="en-US" i="1" dirty="0"/>
              <a:t>d </a:t>
            </a:r>
            <a:r>
              <a:rPr lang="en-US" dirty="0"/>
              <a:t>directions) be zero.</a:t>
            </a:r>
          </a:p>
          <a:p>
            <a:r>
              <a:rPr lang="en-US" dirty="0"/>
              <a:t>Consequently, the system has </a:t>
            </a:r>
            <a:r>
              <a:rPr lang="en-US" i="1" dirty="0" err="1"/>
              <a:t>dN</a:t>
            </a:r>
            <a:r>
              <a:rPr lang="en-US" i="1" dirty="0"/>
              <a:t> − d </a:t>
            </a:r>
            <a:r>
              <a:rPr lang="en-US" dirty="0"/>
              <a:t>independent velocity components rather than </a:t>
            </a:r>
            <a:r>
              <a:rPr lang="en-US" i="1" dirty="0" err="1"/>
              <a:t>dN</a:t>
            </a:r>
            <a:r>
              <a:rPr lang="en-US" i="1" dirty="0"/>
              <a:t> </a:t>
            </a:r>
            <a:r>
              <a:rPr lang="en-US" dirty="0"/>
              <a:t>components, and we should replace the equation by</a:t>
            </a: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92" t="68849" r="25371" b="21825"/>
          <a:stretch/>
        </p:blipFill>
        <p:spPr bwMode="auto">
          <a:xfrm>
            <a:off x="1475656" y="5949280"/>
            <a:ext cx="6328229" cy="68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11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quantity virial accumulated in </a:t>
            </a:r>
            <a:r>
              <a:rPr lang="en-US" dirty="0" err="1"/>
              <a:t>computeAcceleration</a:t>
            </a:r>
            <a:r>
              <a:rPr lang="en-US" dirty="0"/>
              <a:t> will be discussed later, </a:t>
            </a:r>
          </a:p>
          <a:p>
            <a:pPr lvl="1"/>
            <a:r>
              <a:rPr lang="en-US" dirty="0"/>
              <a:t>We will see that it is related to the pressure. </a:t>
            </a:r>
          </a:p>
          <a:p>
            <a:pPr lvl="1"/>
            <a:r>
              <a:rPr lang="en-US" dirty="0"/>
              <a:t>It is convenient to also calculate the potential energy in </a:t>
            </a:r>
            <a:r>
              <a:rPr lang="en-US" dirty="0" err="1"/>
              <a:t>computeAcceleration</a:t>
            </a:r>
            <a:r>
              <a:rPr lang="en-US" dirty="0"/>
              <a:t>. </a:t>
            </a:r>
          </a:p>
          <a:p>
            <a:pPr lvl="1"/>
            <a:r>
              <a:rPr lang="en-US" dirty="0"/>
              <a:t>Note that in reduced units, the mass of a particle is unity, and hence the acceleration and force are equivalent.</a:t>
            </a:r>
          </a:p>
        </p:txBody>
      </p:sp>
    </p:spTree>
    <p:extLst>
      <p:ext uri="{BB962C8B-B14F-4D97-AF65-F5344CB8AC3E}">
        <p14:creationId xmlns:p14="http://schemas.microsoft.com/office/powerpoint/2010/main" val="2942321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presence of the factor (</a:t>
            </a:r>
            <a:r>
              <a:rPr lang="en-US" i="1" dirty="0"/>
              <a:t>N −</a:t>
            </a:r>
            <a:r>
              <a:rPr lang="en-US" dirty="0"/>
              <a:t>1)</a:t>
            </a:r>
            <a:r>
              <a:rPr lang="en-US" i="1" dirty="0"/>
              <a:t>d </a:t>
            </a:r>
            <a:r>
              <a:rPr lang="en-US" dirty="0"/>
              <a:t>rather than </a:t>
            </a:r>
            <a:r>
              <a:rPr lang="en-US" i="1" dirty="0" err="1"/>
              <a:t>Nd</a:t>
            </a:r>
            <a:r>
              <a:rPr lang="en-US" i="1" dirty="0"/>
              <a:t> </a:t>
            </a:r>
            <a:r>
              <a:rPr lang="en-US" dirty="0"/>
              <a:t>is an example of a </a:t>
            </a:r>
            <a:r>
              <a:rPr lang="en-US" i="1" dirty="0"/>
              <a:t>finite size </a:t>
            </a:r>
            <a:r>
              <a:rPr lang="en-US" dirty="0"/>
              <a:t>correction that becomes unimportant for large </a:t>
            </a:r>
            <a:r>
              <a:rPr lang="en-US" i="1" dirty="0"/>
              <a:t>N</a:t>
            </a:r>
            <a:r>
              <a:rPr lang="en-US" dirty="0"/>
              <a:t>. </a:t>
            </a:r>
          </a:p>
          <a:p>
            <a:r>
              <a:rPr lang="en-US" dirty="0"/>
              <a:t>Another macroscopic quantity of interest is the mean pressure. </a:t>
            </a:r>
          </a:p>
          <a:p>
            <a:r>
              <a:rPr lang="en-US" dirty="0"/>
              <a:t>The pressure is related to the force per unit area normal to an imaginary surface in the system. </a:t>
            </a:r>
          </a:p>
          <a:p>
            <a:r>
              <a:rPr lang="en-US" dirty="0"/>
              <a:t>By Newton’s second law, this force is related to the momentum that crosses the surface per unit time.</a:t>
            </a:r>
          </a:p>
        </p:txBody>
      </p:sp>
    </p:spTree>
    <p:extLst>
      <p:ext uri="{BB962C8B-B14F-4D97-AF65-F5344CB8AC3E}">
        <p14:creationId xmlns:p14="http://schemas.microsoft.com/office/powerpoint/2010/main" val="3949656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could use this relation to determine the pressure, but this relation uses information only from the fraction of particles that are crossing an arbitrary surface at a given time.</a:t>
            </a:r>
          </a:p>
          <a:p>
            <a:r>
              <a:rPr lang="en-US" dirty="0"/>
              <a:t>Instead, we will use the relation of the pressure to the </a:t>
            </a:r>
            <a:r>
              <a:rPr lang="en-US" i="1" dirty="0"/>
              <a:t>virial </a:t>
            </a:r>
            <a:r>
              <a:rPr lang="en-US" dirty="0"/>
              <a:t>, which involves all the particles in the system.</a:t>
            </a:r>
          </a:p>
        </p:txBody>
      </p:sp>
    </p:spTree>
    <p:extLst>
      <p:ext uri="{BB962C8B-B14F-4D97-AF65-F5344CB8AC3E}">
        <p14:creationId xmlns:p14="http://schemas.microsoft.com/office/powerpoint/2010/main" val="4231430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general, the momentum flux across a surface has two contributions. </a:t>
            </a:r>
          </a:p>
          <a:p>
            <a:r>
              <a:rPr lang="en-US" dirty="0"/>
              <a:t>The contribution, </a:t>
            </a:r>
            <a:r>
              <a:rPr lang="en-US" i="1" dirty="0" err="1"/>
              <a:t>NkT</a:t>
            </a:r>
            <a:r>
              <a:rPr lang="en-US" i="1" dirty="0"/>
              <a:t>/V </a:t>
            </a:r>
            <a:r>
              <a:rPr lang="en-US" dirty="0"/>
              <a:t>, where </a:t>
            </a:r>
            <a:r>
              <a:rPr lang="en-US" i="1" dirty="0"/>
              <a:t>V </a:t>
            </a:r>
            <a:r>
              <a:rPr lang="en-US" dirty="0"/>
              <a:t>is the volume (area) of the system, is due to the motion of the particles and is derived in many texts using simple kinetic theory arguments.</a:t>
            </a:r>
          </a:p>
        </p:txBody>
      </p:sp>
    </p:spTree>
    <p:extLst>
      <p:ext uri="{BB962C8B-B14F-4D97-AF65-F5344CB8AC3E}">
        <p14:creationId xmlns:p14="http://schemas.microsoft.com/office/powerpoint/2010/main" val="1451506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other contribution to the momentum flux arises from the momentum transferred across the surface due to the forces between particles on different sides of the surface. </a:t>
            </a:r>
          </a:p>
          <a:p>
            <a:r>
              <a:rPr lang="en-US" dirty="0"/>
              <a:t>It can be shown that the instantaneous pressure at time </a:t>
            </a:r>
            <a:r>
              <a:rPr lang="en-US" i="1" dirty="0"/>
              <a:t>t </a:t>
            </a:r>
            <a:r>
              <a:rPr lang="en-US" dirty="0"/>
              <a:t>including both contributions to the momentum flux is given by</a:t>
            </a: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05" t="43056" r="36415" b="49007"/>
          <a:stretch/>
        </p:blipFill>
        <p:spPr bwMode="auto">
          <a:xfrm>
            <a:off x="1835696" y="5517232"/>
            <a:ext cx="50117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244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r>
              <a:rPr lang="en-US" dirty="0"/>
              <a:t>where </a:t>
            </a:r>
            <a:r>
              <a:rPr lang="en-US" b="1" dirty="0" err="1"/>
              <a:t>r</a:t>
            </a:r>
            <a:r>
              <a:rPr lang="en-US" i="1" baseline="-25000" dirty="0" err="1"/>
              <a:t>ij</a:t>
            </a:r>
            <a:r>
              <a:rPr lang="en-US" i="1" dirty="0"/>
              <a:t> </a:t>
            </a:r>
            <a:r>
              <a:rPr lang="en-US" dirty="0"/>
              <a:t>= </a:t>
            </a:r>
            <a:r>
              <a:rPr lang="en-US" b="1" dirty="0" err="1"/>
              <a:t>r</a:t>
            </a:r>
            <a:r>
              <a:rPr lang="en-US" i="1" baseline="-25000" dirty="0" err="1"/>
              <a:t>i</a:t>
            </a:r>
            <a:r>
              <a:rPr lang="en-US" i="1" dirty="0"/>
              <a:t> − </a:t>
            </a:r>
            <a:r>
              <a:rPr lang="en-US" b="1" dirty="0" err="1"/>
              <a:t>r</a:t>
            </a:r>
            <a:r>
              <a:rPr lang="en-US" i="1" baseline="-25000" dirty="0" err="1"/>
              <a:t>j</a:t>
            </a:r>
            <a:r>
              <a:rPr lang="en-US" i="1" dirty="0"/>
              <a:t> </a:t>
            </a:r>
            <a:r>
              <a:rPr lang="en-US" dirty="0"/>
              <a:t>and </a:t>
            </a:r>
            <a:r>
              <a:rPr lang="en-US" b="1" dirty="0" err="1"/>
              <a:t>F</a:t>
            </a:r>
            <a:r>
              <a:rPr lang="en-US" i="1" baseline="-25000" dirty="0" err="1"/>
              <a:t>ij</a:t>
            </a:r>
            <a:r>
              <a:rPr lang="en-US" i="1" dirty="0"/>
              <a:t> </a:t>
            </a:r>
            <a:r>
              <a:rPr lang="en-US" dirty="0"/>
              <a:t>is the force on particle </a:t>
            </a:r>
            <a:r>
              <a:rPr lang="en-US" i="1" dirty="0" err="1"/>
              <a:t>i</a:t>
            </a:r>
            <a:r>
              <a:rPr lang="en-US" i="1" dirty="0"/>
              <a:t> </a:t>
            </a:r>
            <a:r>
              <a:rPr lang="en-US" dirty="0"/>
              <a:t>due to particle </a:t>
            </a:r>
            <a:r>
              <a:rPr lang="en-US" i="1" dirty="0"/>
              <a:t>j</a:t>
            </a:r>
            <a:r>
              <a:rPr lang="en-US" dirty="0"/>
              <a:t>. </a:t>
            </a:r>
          </a:p>
          <a:p>
            <a:r>
              <a:rPr lang="en-US" dirty="0"/>
              <a:t>The second term is related to the virial and represents the correction to the ideal gas equation of state due to the interactions between the particles. </a:t>
            </a:r>
          </a:p>
          <a:p>
            <a:pPr lvl="1"/>
            <a:r>
              <a:rPr lang="en-US" dirty="0"/>
              <a:t>(In two and one dimensions, we replace </a:t>
            </a:r>
            <a:r>
              <a:rPr lang="en-US" i="1" dirty="0"/>
              <a:t>V </a:t>
            </a:r>
            <a:r>
              <a:rPr lang="en-US" dirty="0"/>
              <a:t>by the area and length, respectively</a:t>
            </a:r>
            <a:r>
              <a:rPr lang="en-US" dirty="0" smtClean="0"/>
              <a:t>.)</a:t>
            </a:r>
          </a:p>
          <a:p>
            <a:pPr lvl="1"/>
            <a:r>
              <a:rPr lang="en-US" dirty="0" smtClean="0"/>
              <a:t>Virial theorem is an important theory on the relation between average kinetic energy and virial of stable systems, proposed by Rudolf </a:t>
            </a:r>
            <a:r>
              <a:rPr lang="en-US" dirty="0" err="1" smtClean="0"/>
              <a:t>Clausius</a:t>
            </a:r>
            <a:endParaRPr lang="en-US" dirty="0" smtClean="0"/>
          </a:p>
          <a:p>
            <a:pPr lvl="2"/>
            <a:r>
              <a:rPr lang="en-US" dirty="0" smtClean="0"/>
              <a:t>For detailed description and derivation: </a:t>
            </a:r>
            <a:r>
              <a:rPr lang="en-US" dirty="0" smtClean="0">
                <a:hlinkClick r:id="rId2"/>
              </a:rPr>
              <a:t>https</a:t>
            </a:r>
            <a:r>
              <a:rPr lang="en-US" dirty="0">
                <a:hlinkClick r:id="rId2"/>
              </a:rPr>
              <a:t>://</a:t>
            </a:r>
            <a:r>
              <a:rPr lang="en-US" dirty="0" smtClean="0">
                <a:hlinkClick r:id="rId2"/>
              </a:rPr>
              <a:t>en.wikipedia.org/wiki/Virial_theorem</a:t>
            </a:r>
            <a:endParaRPr lang="en-US" dirty="0"/>
          </a:p>
          <a:p>
            <a:pPr lvl="2"/>
            <a:r>
              <a:rPr lang="en-US" dirty="0"/>
              <a:t>https://en.wikipedia.org/wiki/Virial_stress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705" t="43056" r="36415" b="49007"/>
          <a:stretch/>
        </p:blipFill>
        <p:spPr bwMode="auto">
          <a:xfrm>
            <a:off x="1835696" y="476672"/>
            <a:ext cx="50117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771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mean pressure, </a:t>
            </a:r>
            <a:r>
              <a:rPr lang="en-US" i="1" dirty="0"/>
              <a:t>P </a:t>
            </a:r>
            <a:r>
              <a:rPr lang="en-US" dirty="0"/>
              <a:t>= </a:t>
            </a:r>
            <a:r>
              <a:rPr lang="en-US" i="1" dirty="0"/>
              <a:t>P</a:t>
            </a:r>
            <a:r>
              <a:rPr lang="en-US" dirty="0"/>
              <a:t>(</a:t>
            </a:r>
            <a:r>
              <a:rPr lang="en-US" i="1" dirty="0"/>
              <a:t>t</a:t>
            </a:r>
            <a:r>
              <a:rPr lang="en-US" dirty="0"/>
              <a:t>), is found by computing the time average of the right-hand side of the above equation. </a:t>
            </a:r>
          </a:p>
          <a:p>
            <a:r>
              <a:rPr lang="en-US" dirty="0"/>
              <a:t>The computed quantity is not </a:t>
            </a:r>
            <a:r>
              <a:rPr lang="en-US" i="1" dirty="0"/>
              <a:t>P</a:t>
            </a:r>
            <a:r>
              <a:rPr lang="en-US" dirty="0"/>
              <a:t>, but the ratio</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98" t="20040" r="38088" b="71154"/>
          <a:stretch/>
        </p:blipFill>
        <p:spPr bwMode="auto">
          <a:xfrm>
            <a:off x="899592" y="4149080"/>
            <a:ext cx="779869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936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56" name="Shape 1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relation of information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at the microscopic level to macroscopic quantities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such as: the temperature and pressure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one of the fundamental results of statistical mechanics.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brief, molecular dynamics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allows us to compute various time averages of the trajectory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 phase space over finite time intervals.</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practical question: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whether our time intervals are sufficiently long to allow the system to explore phase space and yield meaningful averages?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Calculations in statistical mechanics are done by replacing time averages by </a:t>
            </a:r>
            <a:r>
              <a:rPr lang="en-US" sz="3200" b="0" i="1" u="none" strike="noStrike" cap="none">
                <a:solidFill>
                  <a:schemeClr val="dk1"/>
                </a:solidFill>
                <a:latin typeface="Calibri"/>
                <a:ea typeface="Calibri"/>
                <a:cs typeface="Calibri"/>
                <a:sym typeface="Calibri"/>
              </a:rPr>
              <a:t>ensemble </a:t>
            </a:r>
            <a:r>
              <a:rPr lang="en-US" sz="3200" b="0" i="0" u="none" strike="noStrike" cap="none">
                <a:solidFill>
                  <a:schemeClr val="dk1"/>
                </a:solidFill>
                <a:latin typeface="Calibri"/>
                <a:ea typeface="Calibri"/>
                <a:cs typeface="Calibri"/>
                <a:sym typeface="Calibri"/>
              </a:rPr>
              <a:t>averages over all possible configurations.</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a:t>
            </a:r>
            <a:r>
              <a:rPr lang="en-US" sz="3200" b="0" i="1" u="none" strike="noStrike" cap="none">
                <a:solidFill>
                  <a:schemeClr val="dk1"/>
                </a:solidFill>
                <a:latin typeface="Calibri"/>
                <a:ea typeface="Calibri"/>
                <a:cs typeface="Calibri"/>
                <a:sym typeface="Calibri"/>
              </a:rPr>
              <a:t>quasi-ergodic </a:t>
            </a:r>
            <a:r>
              <a:rPr lang="en-US" sz="3200" b="0" i="0" u="none" strike="noStrike" cap="none">
                <a:solidFill>
                  <a:schemeClr val="dk1"/>
                </a:solidFill>
                <a:latin typeface="Calibri"/>
                <a:ea typeface="Calibri"/>
                <a:cs typeface="Calibri"/>
                <a:sym typeface="Calibri"/>
              </a:rPr>
              <a:t>hypothesis asserts that these two types of averages give equivalent results if the same quantities are held fixed.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statistical mechanics, the ensemble of systems at fixed </a:t>
            </a:r>
            <a:r>
              <a:rPr lang="en-US" sz="3200" b="0" i="1" u="none" strike="noStrike" cap="none">
                <a:solidFill>
                  <a:schemeClr val="dk1"/>
                </a:solidFill>
                <a:latin typeface="Calibri"/>
                <a:ea typeface="Calibri"/>
                <a:cs typeface="Calibri"/>
                <a:sym typeface="Calibri"/>
              </a:rPr>
              <a:t>E, V </a:t>
            </a:r>
            <a:r>
              <a:rPr lang="en-US" sz="3200" b="0" i="0" u="none" strike="noStrike" cap="none">
                <a:solidFill>
                  <a:schemeClr val="dk1"/>
                </a:solidFill>
                <a:latin typeface="Calibri"/>
                <a:ea typeface="Calibri"/>
                <a:cs typeface="Calibri"/>
                <a:sym typeface="Calibri"/>
              </a:rPr>
              <a:t>, and </a:t>
            </a:r>
            <a:r>
              <a:rPr lang="en-US" sz="3200" b="0" i="1" u="none" strike="noStrike" cap="none">
                <a:solidFill>
                  <a:schemeClr val="dk1"/>
                </a:solidFill>
                <a:latin typeface="Calibri"/>
                <a:ea typeface="Calibri"/>
                <a:cs typeface="Calibri"/>
                <a:sym typeface="Calibri"/>
              </a:rPr>
              <a:t>N </a:t>
            </a:r>
            <a:r>
              <a:rPr lang="en-US" sz="3200" b="0" i="0" u="none" strike="noStrike" cap="none">
                <a:solidFill>
                  <a:schemeClr val="dk1"/>
                </a:solidFill>
                <a:latin typeface="Calibri"/>
                <a:ea typeface="Calibri"/>
                <a:cs typeface="Calibri"/>
                <a:sym typeface="Calibri"/>
              </a:rPr>
              <a:t>is called the microcanonical ensemble.</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74" name="Shape 1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Averages in this ensemble correspond to the time averages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that we use in molecular dynamics</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 at fixed </a:t>
            </a:r>
            <a:r>
              <a:rPr lang="en-US" sz="2400" b="0" i="1" u="none" strike="noStrike" cap="none">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 </a:t>
            </a:r>
            <a:r>
              <a:rPr lang="en-US" sz="2400" b="0" i="1" u="none" strike="noStrike" cap="none">
                <a:solidFill>
                  <a:schemeClr val="dk1"/>
                </a:solidFill>
                <a:latin typeface="Calibri"/>
                <a:ea typeface="Calibri"/>
                <a:cs typeface="Calibri"/>
                <a:sym typeface="Calibri"/>
              </a:rPr>
              <a:t>V </a:t>
            </a:r>
            <a:r>
              <a:rPr lang="en-US" sz="2400" b="0" i="0" u="none" strike="noStrike" cap="none">
                <a:solidFill>
                  <a:schemeClr val="dk1"/>
                </a:solidFill>
                <a:latin typeface="Calibri"/>
                <a:ea typeface="Calibri"/>
                <a:cs typeface="Calibri"/>
                <a:sym typeface="Calibri"/>
              </a:rPr>
              <a:t>and </a:t>
            </a:r>
            <a:r>
              <a:rPr lang="en-US" sz="2400" b="0" i="1" u="none" strike="noStrike" cap="none">
                <a:solidFill>
                  <a:schemeClr val="dk1"/>
                </a:solidFill>
                <a:latin typeface="Calibri"/>
                <a:ea typeface="Calibri"/>
                <a:cs typeface="Calibri"/>
                <a:sym typeface="Calibri"/>
              </a:rPr>
              <a:t>N</a:t>
            </a:r>
            <a:r>
              <a:rPr lang="en-US" sz="24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(Molecular dynamics also imposes an additional, but unimportant, constraint on the center of mass motion.)</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76" t="11310" r="14886" b="25000"/>
          <a:stretch/>
        </p:blipFill>
        <p:spPr bwMode="auto">
          <a:xfrm>
            <a:off x="323528" y="791772"/>
            <a:ext cx="8215086" cy="465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56" t="52933" r="18538" b="42451"/>
          <a:stretch/>
        </p:blipFill>
        <p:spPr bwMode="auto">
          <a:xfrm>
            <a:off x="251520" y="5395631"/>
            <a:ext cx="7807569" cy="33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43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Another useful thermal quantity is the </a:t>
            </a:r>
            <a:r>
              <a:rPr lang="en-US" sz="3200" b="0" i="1" u="none" strike="noStrike" cap="none">
                <a:solidFill>
                  <a:schemeClr val="dk1"/>
                </a:solidFill>
                <a:latin typeface="Calibri"/>
                <a:ea typeface="Calibri"/>
                <a:cs typeface="Calibri"/>
                <a:sym typeface="Calibri"/>
              </a:rPr>
              <a:t>heat capacity </a:t>
            </a:r>
            <a:r>
              <a:rPr lang="en-US" sz="3200" b="0" i="0" u="none" strike="noStrike" cap="none">
                <a:solidFill>
                  <a:schemeClr val="dk1"/>
                </a:solidFill>
                <a:latin typeface="Calibri"/>
                <a:ea typeface="Calibri"/>
                <a:cs typeface="Calibri"/>
                <a:sym typeface="Calibri"/>
              </a:rPr>
              <a:t>at constant volume,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defined by the relation </a:t>
            </a:r>
            <a:r>
              <a:rPr lang="en-US" sz="2800" b="0" i="1" u="none" strike="noStrike" cap="none">
                <a:solidFill>
                  <a:schemeClr val="dk1"/>
                </a:solidFill>
                <a:latin typeface="Calibri"/>
                <a:ea typeface="Calibri"/>
                <a:cs typeface="Calibri"/>
                <a:sym typeface="Calibri"/>
              </a:rPr>
              <a:t>C</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∂E/∂T</a:t>
            </a:r>
            <a:r>
              <a:rPr lang="en-US" sz="2800" b="0" i="0" u="none" strike="noStrike" cap="none">
                <a:solidFill>
                  <a:schemeClr val="dk1"/>
                </a:solidFill>
                <a:latin typeface="Calibri"/>
                <a:ea typeface="Calibri"/>
                <a:cs typeface="Calibri"/>
                <a:sym typeface="Calibri"/>
              </a:rPr>
              <a:t>)</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subscript </a:t>
            </a:r>
            <a:r>
              <a:rPr lang="en-US" sz="2800" b="0" i="1" u="none" strike="noStrike" cap="none">
                <a:solidFill>
                  <a:schemeClr val="dk1"/>
                </a:solidFill>
                <a:latin typeface="Calibri"/>
                <a:ea typeface="Calibri"/>
                <a:cs typeface="Calibri"/>
                <a:sym typeface="Calibri"/>
              </a:rPr>
              <a:t>V </a:t>
            </a:r>
            <a:r>
              <a:rPr lang="en-US" sz="2800" b="0" i="0" u="none" strike="noStrike" cap="none">
                <a:solidFill>
                  <a:schemeClr val="dk1"/>
                </a:solidFill>
                <a:latin typeface="Calibri"/>
                <a:ea typeface="Calibri"/>
                <a:cs typeface="Calibri"/>
                <a:sym typeface="Calibri"/>
              </a:rPr>
              <a:t>denotes that the partial derivative is taken with the volume held fixed.) </a:t>
            </a:r>
            <a:endParaRPr/>
          </a:p>
          <a:p>
            <a:pPr marL="742950" marR="0" lvl="1" indent="-285750" algn="l" rtl="0">
              <a:spcBef>
                <a:spcPts val="560"/>
              </a:spcBef>
              <a:spcAft>
                <a:spcPts val="0"/>
              </a:spcAft>
              <a:buClr>
                <a:schemeClr val="dk1"/>
              </a:buClr>
              <a:buSzPts val="2800"/>
              <a:buFont typeface="Arial"/>
              <a:buChar char="–"/>
            </a:pPr>
            <a:r>
              <a:rPr lang="en-US" sz="2800" b="0" i="1" u="none" strike="noStrike" cap="none">
                <a:solidFill>
                  <a:schemeClr val="dk1"/>
                </a:solidFill>
                <a:latin typeface="Calibri"/>
                <a:ea typeface="Calibri"/>
                <a:cs typeface="Calibri"/>
                <a:sym typeface="Calibri"/>
              </a:rPr>
              <a:t>C</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an example of a linear response function</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response of the temperature to a change in the energy of the system.</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86" name="Shape 1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way to obtain </a:t>
            </a:r>
            <a:r>
              <a:rPr lang="en-US" sz="3200" b="0" i="1" u="none" strike="noStrike" cap="none">
                <a:solidFill>
                  <a:schemeClr val="dk1"/>
                </a:solidFill>
                <a:latin typeface="Calibri"/>
                <a:ea typeface="Calibri"/>
                <a:cs typeface="Calibri"/>
                <a:sym typeface="Calibri"/>
              </a:rPr>
              <a:t>C</a:t>
            </a:r>
            <a:r>
              <a:rPr lang="en-US" sz="3200" b="0" i="1" u="none" strike="noStrike" cap="none" baseline="-25000">
                <a:solidFill>
                  <a:schemeClr val="dk1"/>
                </a:solidFill>
                <a:latin typeface="Calibri"/>
                <a:ea typeface="Calibri"/>
                <a:cs typeface="Calibri"/>
                <a:sym typeface="Calibri"/>
              </a:rPr>
              <a:t>V</a:t>
            </a:r>
            <a:r>
              <a:rPr lang="en-US" sz="3200" b="0" i="1" u="none" strike="noStrike" cap="none">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is to determine </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E</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temperature as a function of </a:t>
            </a:r>
            <a:r>
              <a:rPr lang="en-US" sz="2800" b="0" i="1" u="none" strike="noStrike" cap="none">
                <a:solidFill>
                  <a:schemeClr val="dk1"/>
                </a:solidFill>
                <a:latin typeface="Calibri"/>
                <a:ea typeface="Calibri"/>
                <a:cs typeface="Calibri"/>
                <a:sym typeface="Calibri"/>
              </a:rPr>
              <a:t>E</a:t>
            </a:r>
            <a:r>
              <a:rPr lang="en-US" sz="2800" b="0" i="0" u="none" strike="noStrike" cap="none">
                <a:solidFill>
                  <a:schemeClr val="dk1"/>
                </a:solidFill>
                <a:latin typeface="Calibri"/>
                <a:ea typeface="Calibri"/>
                <a:cs typeface="Calibri"/>
                <a:sym typeface="Calibri"/>
              </a:rPr>
              <a:t>.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(Remember that a molecular dynamics simulation yields </a:t>
            </a:r>
            <a:r>
              <a:rPr lang="en-US" sz="2400" b="0" i="1" u="none" strike="noStrike" cap="none">
                <a:solidFill>
                  <a:schemeClr val="dk1"/>
                </a:solidFill>
                <a:latin typeface="Calibri"/>
                <a:ea typeface="Calibri"/>
                <a:cs typeface="Calibri"/>
                <a:sym typeface="Calibri"/>
              </a:rPr>
              <a:t>T </a:t>
            </a:r>
            <a:r>
              <a:rPr lang="en-US" sz="2400" b="0" i="0" u="none" strike="noStrike" cap="none">
                <a:solidFill>
                  <a:schemeClr val="dk1"/>
                </a:solidFill>
                <a:latin typeface="Calibri"/>
                <a:ea typeface="Calibri"/>
                <a:cs typeface="Calibri"/>
                <a:sym typeface="Calibri"/>
              </a:rPr>
              <a:t>as a function of </a:t>
            </a:r>
            <a:r>
              <a:rPr lang="en-US" sz="2400" b="0" i="1" u="none" strike="noStrike" cap="none">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heat capacity is given approximately by Δ</a:t>
            </a:r>
            <a:r>
              <a:rPr lang="en-US" sz="2800" b="0" i="1" u="none" strike="noStrike" cap="none">
                <a:solidFill>
                  <a:schemeClr val="dk1"/>
                </a:solidFill>
                <a:latin typeface="Calibri"/>
                <a:ea typeface="Calibri"/>
                <a:cs typeface="Calibri"/>
                <a:sym typeface="Calibri"/>
              </a:rPr>
              <a:t>E/</a:t>
            </a:r>
            <a:r>
              <a:rPr lang="en-US" sz="2800" b="0" i="0" u="none" strike="noStrike" cap="none">
                <a:solidFill>
                  <a:schemeClr val="dk1"/>
                </a:solidFill>
                <a:latin typeface="Calibri"/>
                <a:ea typeface="Calibri"/>
                <a:cs typeface="Calibri"/>
                <a:sym typeface="Calibri"/>
              </a:rPr>
              <a:t>Δ</a:t>
            </a:r>
            <a:r>
              <a:rPr lang="en-US" sz="2800" b="0" i="1" u="none" strike="noStrike" cap="none">
                <a:solidFill>
                  <a:schemeClr val="dk1"/>
                </a:solidFill>
                <a:latin typeface="Calibri"/>
                <a:ea typeface="Calibri"/>
                <a:cs typeface="Calibri"/>
                <a:sym typeface="Calibri"/>
              </a:rPr>
              <a:t>T </a:t>
            </a:r>
            <a:r>
              <a:rPr lang="en-US" sz="2800" b="0" i="0" u="none" strike="noStrike" cap="none">
                <a:solidFill>
                  <a:schemeClr val="dk1"/>
                </a:solidFill>
                <a:latin typeface="Calibri"/>
                <a:ea typeface="Calibri"/>
                <a:cs typeface="Calibri"/>
                <a:sym typeface="Calibri"/>
              </a:rPr>
              <a:t>for two runs that have slightly different temperatures.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This method is straightforward, but requires that simulations at different energies be done.</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body" idx="1"/>
          </p:nvPr>
        </p:nvSpPr>
        <p:spPr>
          <a:xfrm>
            <a:off x="395536" y="1124744"/>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C</a:t>
            </a:r>
            <a:r>
              <a:rPr lang="en-US" sz="2960" b="0" i="1" u="none" strike="noStrike" cap="none" baseline="-25000">
                <a:solidFill>
                  <a:schemeClr val="dk1"/>
                </a:solidFill>
                <a:latin typeface="Calibri"/>
                <a:ea typeface="Calibri"/>
                <a:cs typeface="Calibri"/>
                <a:sym typeface="Calibri"/>
              </a:rPr>
              <a:t>V</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is related to the fluctuations of the total energy in the canonical ensemble in which </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V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N </a:t>
            </a:r>
            <a:r>
              <a:rPr lang="en-US" sz="2960" b="0" i="0" u="none" strike="noStrike" cap="none">
                <a:solidFill>
                  <a:schemeClr val="dk1"/>
                </a:solidFill>
                <a:latin typeface="Calibri"/>
                <a:ea typeface="Calibri"/>
                <a:cs typeface="Calibri"/>
                <a:sym typeface="Calibri"/>
              </a:rPr>
              <a:t>are held fixed.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In molecular dynamics simulations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(supposedly micro canonical ensemble),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 total energy is fixed, but the kinetic and potential energies can fluctuate.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Another way of determining </a:t>
            </a:r>
            <a:r>
              <a:rPr lang="en-US" sz="2960" b="0" i="1" u="none" strike="noStrike" cap="none">
                <a:solidFill>
                  <a:schemeClr val="dk1"/>
                </a:solidFill>
                <a:latin typeface="Calibri"/>
                <a:ea typeface="Calibri"/>
                <a:cs typeface="Calibri"/>
                <a:sym typeface="Calibri"/>
              </a:rPr>
              <a:t>C</a:t>
            </a:r>
            <a:r>
              <a:rPr lang="en-US" sz="2960" b="0" i="1" u="none" strike="noStrike" cap="none" baseline="-25000">
                <a:solidFill>
                  <a:schemeClr val="dk1"/>
                </a:solidFill>
                <a:latin typeface="Calibri"/>
                <a:ea typeface="Calibri"/>
                <a:cs typeface="Calibri"/>
                <a:sym typeface="Calibri"/>
              </a:rPr>
              <a:t>V</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is to relate it to the fluctuations of the kinetic energy. It can be shown that</a:t>
            </a:r>
            <a:endParaRPr/>
          </a:p>
        </p:txBody>
      </p:sp>
      <p:pic>
        <p:nvPicPr>
          <p:cNvPr id="2" name="图片 1">
            <a:extLst>
              <a:ext uri="{FF2B5EF4-FFF2-40B4-BE49-F238E27FC236}">
                <a16:creationId xmlns:a16="http://schemas.microsoft.com/office/drawing/2014/main" id="{6A3B3A46-7F8F-4D25-A1E7-56430E9961D3}"/>
              </a:ext>
            </a:extLst>
          </p:cNvPr>
          <p:cNvPicPr>
            <a:picLocks noChangeAspect="1"/>
          </p:cNvPicPr>
          <p:nvPr/>
        </p:nvPicPr>
        <p:blipFill>
          <a:blip r:embed="rId3"/>
          <a:stretch>
            <a:fillRect/>
          </a:stretch>
        </p:blipFill>
        <p:spPr>
          <a:xfrm>
            <a:off x="2930525" y="4904581"/>
            <a:ext cx="4095750" cy="828675"/>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D3E37F2-9805-4566-8C15-C1EFA683488D}"/>
                  </a:ext>
                </a:extLst>
              </p:cNvPr>
              <p:cNvSpPr txBox="1"/>
              <p:nvPr/>
            </p:nvSpPr>
            <p:spPr>
              <a:xfrm>
                <a:off x="3284596" y="5830804"/>
                <a:ext cx="4056880" cy="909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𝑣</m:t>
                          </m:r>
                        </m:sub>
                        <m:sup>
                          <m:r>
                            <a:rPr lang="en-US" altLang="zh-CN" sz="2400" b="0" i="1" smtClean="0">
                              <a:latin typeface="Cambria Math" panose="02040503050406030204" pitchFamily="18" charset="0"/>
                            </a:rPr>
                            <m:t>0</m:t>
                          </m:r>
                        </m:sup>
                      </m:sSubSup>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𝑘</m:t>
                          </m:r>
                        </m:num>
                        <m:den>
                          <m:r>
                            <a:rPr lang="en-US" altLang="zh-CN" sz="2400" b="0" i="1" smtClean="0">
                              <a:latin typeface="Cambria Math" panose="02040503050406030204" pitchFamily="18" charset="0"/>
                            </a:rPr>
                            <m:t>2</m:t>
                          </m:r>
                        </m:den>
                      </m:f>
                      <m:sSup>
                        <m:sSupPr>
                          <m:ctrlPr>
                            <a:rPr lang="en-US" altLang="zh-CN" sz="2400" b="0" i="1" smtClean="0">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rPr>
                                <m:t>1−</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2</m:t>
                                  </m:r>
                                  <m:sSub>
                                    <m:sSubPr>
                                      <m:ctrlPr>
                                        <a:rPr lang="en-US" altLang="zh-CN" sz="2400" i="1" smtClean="0">
                                          <a:latin typeface="Cambria Math" panose="02040503050406030204" pitchFamily="18" charset="0"/>
                                        </a:rPr>
                                      </m:ctrlPr>
                                    </m:sSubPr>
                                    <m:e>
                                      <m:d>
                                        <m:dPr>
                                          <m:begChr m:val="⟨"/>
                                          <m:endChr m:val="⟩"/>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𝐾</m:t>
                                                  </m:r>
                                                </m:e>
                                              </m:d>
                                            </m:e>
                                            <m:sup>
                                              <m:r>
                                                <a:rPr lang="en-US" altLang="zh-CN" sz="2400" i="1">
                                                  <a:latin typeface="Cambria Math" panose="02040503050406030204" pitchFamily="18" charset="0"/>
                                                </a:rPr>
                                                <m:t>2</m:t>
                                              </m:r>
                                            </m:sup>
                                          </m:sSup>
                                        </m:e>
                                      </m:d>
                                    </m:e>
                                    <m:sub>
                                      <m:r>
                                        <a:rPr lang="en-US" altLang="zh-CN" sz="2400" b="0" i="1" smtClean="0">
                                          <a:latin typeface="Cambria Math" panose="02040503050406030204" pitchFamily="18" charset="0"/>
                                        </a:rPr>
                                        <m:t>𝑁𝑉𝐸</m:t>
                                      </m:r>
                                    </m:sub>
                                  </m:sSub>
                                </m:num>
                                <m:den>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𝑁</m:t>
                                  </m:r>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m:t>
                                      </m:r>
                                      <m:r>
                                        <a:rPr lang="en-US" altLang="zh-CN" sz="2400" i="1">
                                          <a:latin typeface="Cambria Math" panose="02040503050406030204" pitchFamily="18" charset="0"/>
                                        </a:rPr>
                                        <m:t>𝑘</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e>
                                    <m:sup>
                                      <m:r>
                                        <a:rPr lang="en-US" altLang="zh-CN" sz="2400" b="0" i="1" smtClean="0">
                                          <a:latin typeface="Cambria Math" panose="02040503050406030204" pitchFamily="18" charset="0"/>
                                        </a:rPr>
                                        <m:t>2</m:t>
                                      </m:r>
                                    </m:sup>
                                  </m:sSup>
                                </m:den>
                              </m:f>
                            </m:e>
                          </m:d>
                        </m:e>
                        <m:sup>
                          <m:r>
                            <a:rPr lang="en-US" altLang="zh-CN" sz="2400" b="0" i="1" smtClean="0">
                              <a:latin typeface="Cambria Math" panose="02040503050406030204" pitchFamily="18" charset="0"/>
                            </a:rPr>
                            <m:t>−1</m:t>
                          </m:r>
                        </m:sup>
                      </m:sSup>
                    </m:oMath>
                  </m:oMathPara>
                </a14:m>
                <a:endParaRPr lang="zh-CN" altLang="en-US" sz="1100" dirty="0"/>
              </a:p>
            </p:txBody>
          </p:sp>
        </mc:Choice>
        <mc:Fallback xmlns="">
          <p:sp>
            <p:nvSpPr>
              <p:cNvPr id="3" name="文本框 2">
                <a:extLst>
                  <a:ext uri="{FF2B5EF4-FFF2-40B4-BE49-F238E27FC236}">
                    <a16:creationId xmlns:a16="http://schemas.microsoft.com/office/drawing/2014/main" id="{6D3E37F2-9805-4566-8C15-C1EFA683488D}"/>
                  </a:ext>
                </a:extLst>
              </p:cNvPr>
              <p:cNvSpPr txBox="1">
                <a:spLocks noRot="1" noChangeAspect="1" noMove="1" noResize="1" noEditPoints="1" noAdjustHandles="1" noChangeArrowheads="1" noChangeShapeType="1" noTextEdit="1"/>
              </p:cNvSpPr>
              <p:nvPr/>
            </p:nvSpPr>
            <p:spPr>
              <a:xfrm>
                <a:off x="3284596" y="5830804"/>
                <a:ext cx="4056880" cy="909544"/>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Radial Distribution Function</a:t>
            </a:r>
            <a:endParaRPr sz="44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gain more insight into the structure of a many body system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looking at how the positions of the particles are correlated with one another due to their interactions.</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4980" y="104444"/>
            <a:ext cx="5359108" cy="67657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a:t>
            </a:r>
            <a:r>
              <a:rPr lang="en-US" sz="2960" b="0" i="1" u="none" strike="noStrike" cap="none">
                <a:solidFill>
                  <a:schemeClr val="dk1"/>
                </a:solidFill>
                <a:latin typeface="Calibri"/>
                <a:ea typeface="Calibri"/>
                <a:cs typeface="Calibri"/>
                <a:sym typeface="Calibri"/>
              </a:rPr>
              <a:t>radial distribution function 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 measure of this correlation and has the following properties:</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Suppose that </a:t>
            </a:r>
            <a:r>
              <a:rPr lang="en-US" sz="2590" b="0" i="1" u="none" strike="noStrike" cap="none">
                <a:solidFill>
                  <a:schemeClr val="dk1"/>
                </a:solidFill>
                <a:latin typeface="Calibri"/>
                <a:ea typeface="Calibri"/>
                <a:cs typeface="Calibri"/>
                <a:sym typeface="Calibri"/>
              </a:rPr>
              <a:t>N </a:t>
            </a:r>
            <a:r>
              <a:rPr lang="en-US" sz="2590" b="0" i="0" u="none" strike="noStrike" cap="none">
                <a:solidFill>
                  <a:schemeClr val="dk1"/>
                </a:solidFill>
                <a:latin typeface="Calibri"/>
                <a:ea typeface="Calibri"/>
                <a:cs typeface="Calibri"/>
                <a:sym typeface="Calibri"/>
              </a:rPr>
              <a:t>particles are in a region of volume </a:t>
            </a:r>
            <a:r>
              <a:rPr lang="en-US" sz="2590" b="0" i="1" u="none" strike="noStrike" cap="none">
                <a:solidFill>
                  <a:schemeClr val="dk1"/>
                </a:solidFill>
                <a:latin typeface="Calibri"/>
                <a:ea typeface="Calibri"/>
                <a:cs typeface="Calibri"/>
                <a:sym typeface="Calibri"/>
              </a:rPr>
              <a:t>V </a:t>
            </a:r>
            <a:r>
              <a:rPr lang="en-US" sz="2590" b="0" i="0" u="none" strike="noStrike" cap="none">
                <a:solidFill>
                  <a:schemeClr val="dk1"/>
                </a:solidFill>
                <a:latin typeface="Calibri"/>
                <a:ea typeface="Calibri"/>
                <a:cs typeface="Calibri"/>
                <a:sym typeface="Calibri"/>
              </a:rPr>
              <a:t>with number density </a:t>
            </a:r>
            <a:r>
              <a:rPr lang="en-US" sz="2590" b="0" i="1" u="none" strike="noStrike" cap="none">
                <a:solidFill>
                  <a:schemeClr val="dk1"/>
                </a:solidFill>
                <a:latin typeface="Calibri"/>
                <a:ea typeface="Calibri"/>
                <a:cs typeface="Calibri"/>
                <a:sym typeface="Calibri"/>
              </a:rPr>
              <a:t>ρ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N/V </a:t>
            </a:r>
            <a:r>
              <a:rPr lang="en-US" sz="2590" b="0" i="0" u="none" strike="noStrike" cap="none">
                <a:solidFill>
                  <a:schemeClr val="dk1"/>
                </a:solidFill>
                <a:latin typeface="Calibri"/>
                <a:ea typeface="Calibri"/>
                <a:cs typeface="Calibri"/>
                <a:sym typeface="Calibri"/>
              </a:rPr>
              <a:t>.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Choose one of the particles to be the origin.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Then the mean number of other particles between </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and </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d</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is defined to be </a:t>
            </a:r>
            <a:r>
              <a:rPr lang="en-US" sz="2590" b="0" i="1" u="none" strike="noStrike" cap="none">
                <a:solidFill>
                  <a:schemeClr val="dk1"/>
                </a:solidFill>
                <a:latin typeface="Calibri"/>
                <a:ea typeface="Calibri"/>
                <a:cs typeface="Calibri"/>
                <a:sym typeface="Calibri"/>
              </a:rPr>
              <a:t>ρg</a:t>
            </a:r>
            <a:r>
              <a:rPr lang="en-US" sz="2590" b="0" i="0"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d</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If the interparticle interaction is spherically symmetric and the system is a gas or a liquid, then </a:t>
            </a:r>
            <a:r>
              <a:rPr lang="en-US" sz="2590" b="0" i="1" u="none" strike="noStrike" cap="none">
                <a:solidFill>
                  <a:schemeClr val="dk1"/>
                </a:solidFill>
                <a:latin typeface="Calibri"/>
                <a:ea typeface="Calibri"/>
                <a:cs typeface="Calibri"/>
                <a:sym typeface="Calibri"/>
              </a:rPr>
              <a:t>g</a:t>
            </a:r>
            <a:r>
              <a:rPr lang="en-US" sz="2590" b="0" i="0"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depends only on the separation </a:t>
            </a:r>
            <a:r>
              <a:rPr lang="en-US" sz="2590" b="0" i="1"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1" u="none" strike="noStrike" cap="none">
                <a:solidFill>
                  <a:schemeClr val="dk1"/>
                </a:solidFill>
                <a:latin typeface="Calibri"/>
                <a:ea typeface="Calibri"/>
                <a:cs typeface="Calibri"/>
                <a:sym typeface="Calibri"/>
              </a:rPr>
              <a:t>|</a:t>
            </a:r>
            <a:r>
              <a:rPr lang="en-US" sz="2590" b="0" i="0" u="none" strike="noStrike" cap="none">
                <a:solidFill>
                  <a:schemeClr val="dk1"/>
                </a:solidFill>
                <a:latin typeface="Calibri"/>
                <a:ea typeface="Calibri"/>
                <a:cs typeface="Calibri"/>
                <a:sym typeface="Calibri"/>
              </a:rPr>
              <a:t>.</a:t>
            </a:r>
            <a:endParaRPr/>
          </a:p>
        </p:txBody>
      </p:sp>
      <p:pic>
        <p:nvPicPr>
          <p:cNvPr id="205" name="Shape 205" descr="https://upload.wikimedia.org/wikipedia/commons/9/90/Rdf_schematic.jpg"/>
          <p:cNvPicPr preferRelativeResize="0"/>
          <p:nvPr/>
        </p:nvPicPr>
        <p:blipFill rotWithShape="1">
          <a:blip r:embed="rId3">
            <a:alphaModFix/>
          </a:blip>
          <a:srcRect/>
          <a:stretch/>
        </p:blipFill>
        <p:spPr>
          <a:xfrm>
            <a:off x="5249506" y="1628800"/>
            <a:ext cx="3914775" cy="3571875"/>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 normalization condition for </a:t>
            </a:r>
            <a:r>
              <a:rPr lang="en-US" sz="3200" b="0" i="1" u="none" strike="noStrike" cap="none" dirty="0">
                <a:solidFill>
                  <a:schemeClr val="dk1"/>
                </a:solidFill>
                <a:latin typeface="Calibri"/>
                <a:ea typeface="Calibri"/>
                <a:cs typeface="Calibri"/>
                <a:sym typeface="Calibri"/>
              </a:rPr>
              <a:t>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is</a:t>
            </a:r>
            <a:endParaRPr dirty="0"/>
          </a:p>
          <a:p>
            <a:pPr marL="742950" marR="0" lvl="1" indent="-285750" algn="l" rtl="0">
              <a:spcBef>
                <a:spcPts val="560"/>
              </a:spcBef>
              <a:spcAft>
                <a:spcPts val="0"/>
              </a:spcAft>
              <a:buClr>
                <a:schemeClr val="dk1"/>
              </a:buClr>
              <a:buSzPts val="2800"/>
              <a:buFont typeface="Arial"/>
              <a:buChar char="–"/>
            </a:pPr>
            <a:r>
              <a:rPr lang="en-US" sz="2800" b="0" i="1" u="none" strike="noStrike" cap="none" dirty="0" err="1">
                <a:solidFill>
                  <a:schemeClr val="dk1"/>
                </a:solidFill>
                <a:latin typeface="Calibri"/>
                <a:ea typeface="Calibri"/>
                <a:cs typeface="Calibri"/>
                <a:sym typeface="Calibri"/>
              </a:rPr>
              <a:t>ρ</a:t>
            </a:r>
            <a:r>
              <a:rPr lang="en-US" sz="2800" b="0" i="0" u="none" strike="noStrike" cap="none" dirty="0" err="1">
                <a:solidFill>
                  <a:schemeClr val="dk1"/>
                </a:solidFill>
                <a:latin typeface="Calibri"/>
                <a:ea typeface="Calibri"/>
                <a:cs typeface="Calibri"/>
                <a:sym typeface="Calibri"/>
              </a:rPr>
              <a:t>∫</a:t>
            </a:r>
            <a:r>
              <a:rPr lang="en-US" sz="2800" b="0" i="1" u="none" strike="noStrike" cap="none" dirty="0" err="1">
                <a:solidFill>
                  <a:schemeClr val="dk1"/>
                </a:solidFill>
                <a:latin typeface="Calibri"/>
                <a:ea typeface="Calibri"/>
                <a:cs typeface="Calibri"/>
                <a:sym typeface="Calibri"/>
              </a:rPr>
              <a:t>g</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r</a:t>
            </a:r>
            <a:r>
              <a:rPr lang="en-US" sz="2800" b="0" i="0"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d</a:t>
            </a:r>
            <a:r>
              <a:rPr lang="en-US" sz="2800" b="1" i="0" u="none" strike="noStrike" cap="none" dirty="0" err="1">
                <a:solidFill>
                  <a:schemeClr val="dk1"/>
                </a:solidFill>
                <a:latin typeface="Calibri"/>
                <a:ea typeface="Calibri"/>
                <a:cs typeface="Calibri"/>
                <a:sym typeface="Calibri"/>
              </a:rPr>
              <a:t>r</a:t>
            </a:r>
            <a:r>
              <a:rPr lang="en-US" sz="2800" b="1" i="0"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 </a:t>
            </a:r>
            <a:r>
              <a:rPr lang="en-US" sz="2800" b="0" i="1" u="none" strike="noStrike" cap="none" dirty="0">
                <a:solidFill>
                  <a:schemeClr val="dk1"/>
                </a:solidFill>
                <a:latin typeface="Calibri"/>
                <a:ea typeface="Calibri"/>
                <a:cs typeface="Calibri"/>
                <a:sym typeface="Calibri"/>
              </a:rPr>
              <a:t>N − </a:t>
            </a:r>
            <a:r>
              <a:rPr lang="en-US" sz="2800" b="0" i="0" u="none" strike="noStrike" cap="none" dirty="0">
                <a:solidFill>
                  <a:schemeClr val="dk1"/>
                </a:solidFill>
                <a:latin typeface="Calibri"/>
                <a:ea typeface="Calibri"/>
                <a:cs typeface="Calibri"/>
                <a:sym typeface="Calibri"/>
              </a:rPr>
              <a:t>1 </a:t>
            </a:r>
            <a:r>
              <a:rPr lang="en-US" sz="2800" b="0" i="1" u="none" strike="noStrike" cap="none" dirty="0">
                <a:solidFill>
                  <a:schemeClr val="dk1"/>
                </a:solidFill>
                <a:latin typeface="Calibri"/>
                <a:ea typeface="Calibri"/>
                <a:cs typeface="Calibri"/>
                <a:sym typeface="Calibri"/>
              </a:rPr>
              <a:t>≈ N,</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the volume element </a:t>
            </a:r>
            <a:r>
              <a:rPr lang="en-US" sz="2800" b="0" i="1" u="none" strike="noStrike" cap="none" dirty="0" err="1">
                <a:solidFill>
                  <a:schemeClr val="dk1"/>
                </a:solidFill>
                <a:latin typeface="Calibri"/>
                <a:ea typeface="Calibri"/>
                <a:cs typeface="Calibri"/>
                <a:sym typeface="Calibri"/>
              </a:rPr>
              <a:t>d</a:t>
            </a:r>
            <a:r>
              <a:rPr lang="en-US" sz="2800" b="1" i="0" u="none" strike="noStrike" cap="none" dirty="0" err="1">
                <a:solidFill>
                  <a:schemeClr val="dk1"/>
                </a:solidFill>
                <a:latin typeface="Calibri"/>
                <a:ea typeface="Calibri"/>
                <a:cs typeface="Calibri"/>
                <a:sym typeface="Calibri"/>
              </a:rPr>
              <a:t>r</a:t>
            </a:r>
            <a:r>
              <a:rPr lang="en-US" sz="2800" b="1" i="0"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 4</a:t>
            </a:r>
            <a:r>
              <a:rPr lang="en-US" sz="2800" b="0" i="1" u="none" strike="noStrike" cap="none" dirty="0">
                <a:solidFill>
                  <a:schemeClr val="dk1"/>
                </a:solidFill>
                <a:latin typeface="Calibri"/>
                <a:ea typeface="Calibri"/>
                <a:cs typeface="Calibri"/>
                <a:sym typeface="Calibri"/>
              </a:rPr>
              <a:t>πr</a:t>
            </a:r>
            <a:r>
              <a:rPr lang="en-US" sz="2800" b="0" i="1" u="none" strike="noStrike" cap="none" baseline="30000" dirty="0">
                <a:solidFill>
                  <a:schemeClr val="dk1"/>
                </a:solidFill>
                <a:latin typeface="Calibri"/>
                <a:ea typeface="Calibri"/>
                <a:cs typeface="Calibri"/>
                <a:sym typeface="Calibri"/>
              </a:rPr>
              <a:t>2</a:t>
            </a:r>
            <a:r>
              <a:rPr lang="en-US" sz="2800" b="0" i="1" u="none" strike="noStrike" cap="none" dirty="0">
                <a:solidFill>
                  <a:schemeClr val="dk1"/>
                </a:solidFill>
                <a:latin typeface="Calibri"/>
                <a:ea typeface="Calibri"/>
                <a:cs typeface="Calibri"/>
                <a:sym typeface="Calibri"/>
              </a:rPr>
              <a:t>dr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3), 2</a:t>
            </a:r>
            <a:r>
              <a:rPr lang="en-US" sz="2800" b="0" i="1" u="none" strike="noStrike" cap="none" dirty="0">
                <a:solidFill>
                  <a:schemeClr val="dk1"/>
                </a:solidFill>
                <a:latin typeface="Calibri"/>
                <a:ea typeface="Calibri"/>
                <a:cs typeface="Calibri"/>
                <a:sym typeface="Calibri"/>
              </a:rPr>
              <a:t>π</a:t>
            </a:r>
            <a:r>
              <a:rPr lang="en-US" sz="2800" b="0" i="1" u="none" strike="noStrike" cap="none" dirty="0" err="1">
                <a:solidFill>
                  <a:schemeClr val="dk1"/>
                </a:solidFill>
                <a:latin typeface="Calibri"/>
                <a:ea typeface="Calibri"/>
                <a:cs typeface="Calibri"/>
                <a:sym typeface="Calibri"/>
              </a:rPr>
              <a:t>rdr</a:t>
            </a:r>
            <a:r>
              <a:rPr lang="en-US" sz="2800" b="0" i="1"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2), and 2</a:t>
            </a:r>
            <a:r>
              <a:rPr lang="en-US" sz="2800" b="0" i="1" u="none" strike="noStrike" cap="none" dirty="0">
                <a:solidFill>
                  <a:schemeClr val="dk1"/>
                </a:solidFill>
                <a:latin typeface="Calibri"/>
                <a:ea typeface="Calibri"/>
                <a:cs typeface="Calibri"/>
                <a:sym typeface="Calibri"/>
              </a:rPr>
              <a:t>dr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1). </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if we choose one particle as the origin and count all the other particles in the system, we obtain </a:t>
            </a:r>
            <a:r>
              <a:rPr lang="en-US" sz="2800" b="0" i="1" u="none" strike="noStrike" cap="none" dirty="0">
                <a:solidFill>
                  <a:schemeClr val="dk1"/>
                </a:solidFill>
                <a:latin typeface="Calibri"/>
                <a:ea typeface="Calibri"/>
                <a:cs typeface="Calibri"/>
                <a:sym typeface="Calibri"/>
              </a:rPr>
              <a:t>N − </a:t>
            </a:r>
            <a:r>
              <a:rPr lang="en-US" sz="2800" b="0" i="0" u="none" strike="noStrike" cap="none" dirty="0">
                <a:solidFill>
                  <a:schemeClr val="dk1"/>
                </a:solidFill>
                <a:latin typeface="Calibri"/>
                <a:ea typeface="Calibri"/>
                <a:cs typeface="Calibri"/>
                <a:sym typeface="Calibri"/>
              </a:rPr>
              <a:t>1 particles.</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Question, what’s the g(r) for ideal gas?</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What’s the g(r) for LJ potential?</a:t>
            </a: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17" name="Shape 2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an ideal gas, there are no correlations between the particles, and the normalization condition implies that </a:t>
            </a: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 1 for all </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the Lennard-Jones interaction, we expect that </a:t>
            </a: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0 as </a:t>
            </a:r>
            <a:r>
              <a:rPr lang="en-US" sz="2960" b="0" i="1" u="none" strike="noStrike" cap="none">
                <a:solidFill>
                  <a:schemeClr val="dk1"/>
                </a:solidFill>
                <a:latin typeface="Calibri"/>
                <a:ea typeface="Calibri"/>
                <a:cs typeface="Calibri"/>
                <a:sym typeface="Calibri"/>
              </a:rPr>
              <a:t>r → </a:t>
            </a:r>
            <a:r>
              <a:rPr lang="en-US" sz="2960" b="0" i="0" u="none" strike="noStrike" cap="none">
                <a:solidFill>
                  <a:schemeClr val="dk1"/>
                </a:solidFill>
                <a:latin typeface="Calibri"/>
                <a:ea typeface="Calibri"/>
                <a:cs typeface="Calibri"/>
                <a:sym typeface="Calibri"/>
              </a:rPr>
              <a:t>0, </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because the repulsive force between particles increases rapidly as </a:t>
            </a:r>
            <a:r>
              <a:rPr lang="en-US" sz="2590" b="0" i="1" u="none" strike="noStrike" cap="none">
                <a:solidFill>
                  <a:schemeClr val="dk1"/>
                </a:solidFill>
                <a:latin typeface="Calibri"/>
                <a:ea typeface="Calibri"/>
                <a:cs typeface="Calibri"/>
                <a:sym typeface="Calibri"/>
              </a:rPr>
              <a:t>r → ∞</a:t>
            </a:r>
            <a:r>
              <a:rPr lang="en-US" sz="2590" b="0" i="0" u="none" strike="noStrike" cap="none">
                <a:solidFill>
                  <a:schemeClr val="dk1"/>
                </a:solidFill>
                <a:latin typeface="Calibri"/>
                <a:ea typeface="Calibri"/>
                <a:cs typeface="Calibri"/>
                <a:sym typeface="Calibri"/>
              </a:rPr>
              <a:t>.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1 as </a:t>
            </a:r>
            <a:r>
              <a:rPr lang="en-US" sz="2960" b="0" i="1" u="none" strike="noStrike" cap="none">
                <a:solidFill>
                  <a:schemeClr val="dk1"/>
                </a:solidFill>
                <a:latin typeface="Calibri"/>
                <a:ea typeface="Calibri"/>
                <a:cs typeface="Calibri"/>
                <a:sym typeface="Calibri"/>
              </a:rPr>
              <a:t>r → ∞</a:t>
            </a:r>
            <a:r>
              <a:rPr lang="en-US" sz="2960" b="0" i="0" u="none" strike="noStrike" cap="none">
                <a:solidFill>
                  <a:schemeClr val="dk1"/>
                </a:solidFill>
                <a:latin typeface="Calibri"/>
                <a:ea typeface="Calibri"/>
                <a:cs typeface="Calibri"/>
                <a:sym typeface="Calibri"/>
              </a:rPr>
              <a:t>, </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because the correlation of a given particle with the other particles decreases as their separation increases.</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Several thermodynamic properties can be obtained from </a:t>
            </a:r>
            <a:r>
              <a:rPr lang="en-US" sz="3200" b="0" i="1" u="none" strike="noStrike" cap="none" dirty="0">
                <a:solidFill>
                  <a:schemeClr val="dk1"/>
                </a:solidFill>
                <a:latin typeface="Calibri"/>
                <a:ea typeface="Calibri"/>
                <a:cs typeface="Calibri"/>
                <a:sym typeface="Calibri"/>
              </a:rPr>
              <a:t>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Because </a:t>
            </a:r>
            <a:r>
              <a:rPr lang="en-US" sz="3200" b="0" i="1" u="none" strike="noStrike" cap="none" dirty="0" err="1">
                <a:solidFill>
                  <a:schemeClr val="dk1"/>
                </a:solidFill>
                <a:latin typeface="Calibri"/>
                <a:ea typeface="Calibri"/>
                <a:cs typeface="Calibri"/>
                <a:sym typeface="Calibri"/>
              </a:rPr>
              <a:t>ρg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can be interpreted as the local density of particles about a given particle, the potential energy of interaction between this particle and all other particles between </a:t>
            </a:r>
            <a:r>
              <a:rPr lang="en-US" sz="3200" b="0" i="1" u="none" strike="noStrike" cap="none" dirty="0">
                <a:solidFill>
                  <a:schemeClr val="dk1"/>
                </a:solidFill>
                <a:latin typeface="Calibri"/>
                <a:ea typeface="Calibri"/>
                <a:cs typeface="Calibri"/>
                <a:sym typeface="Calibri"/>
              </a:rPr>
              <a:t>r </a:t>
            </a:r>
            <a:r>
              <a:rPr lang="en-US" sz="3200" b="0" i="0" u="none" strike="noStrike" cap="none" dirty="0">
                <a:solidFill>
                  <a:schemeClr val="dk1"/>
                </a:solidFill>
                <a:latin typeface="Calibri"/>
                <a:ea typeface="Calibri"/>
                <a:cs typeface="Calibri"/>
                <a:sym typeface="Calibri"/>
              </a:rPr>
              <a:t>and </a:t>
            </a:r>
            <a:r>
              <a:rPr lang="en-US" sz="3200" b="0" i="1" u="none" strike="noStrike" cap="none" dirty="0">
                <a:solidFill>
                  <a:schemeClr val="dk1"/>
                </a:solidFill>
                <a:latin typeface="Calibri"/>
                <a:ea typeface="Calibri"/>
                <a:cs typeface="Calibri"/>
                <a:sym typeface="Calibri"/>
              </a:rPr>
              <a:t>r </a:t>
            </a:r>
            <a:r>
              <a:rPr lang="en-US" sz="3200" b="0" i="0" u="none" strike="noStrike" cap="none" dirty="0">
                <a:solidFill>
                  <a:schemeClr val="dk1"/>
                </a:solidFill>
                <a:latin typeface="Calibri"/>
                <a:ea typeface="Calibri"/>
                <a:cs typeface="Calibri"/>
                <a:sym typeface="Calibri"/>
              </a:rPr>
              <a:t>+ </a:t>
            </a:r>
            <a:r>
              <a:rPr lang="en-US" sz="3200" b="0" i="1" u="none" strike="noStrike" cap="none" dirty="0" err="1">
                <a:solidFill>
                  <a:schemeClr val="dk1"/>
                </a:solidFill>
                <a:latin typeface="Calibri"/>
                <a:ea typeface="Calibri"/>
                <a:cs typeface="Calibri"/>
                <a:sym typeface="Calibri"/>
              </a:rPr>
              <a:t>dr</a:t>
            </a:r>
            <a:r>
              <a:rPr lang="en-US" sz="3200" b="0" i="1" u="none" strike="noStrike" cap="none"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is </a:t>
            </a:r>
            <a:r>
              <a:rPr lang="en-US" sz="3200" b="0" i="1" u="none" strike="noStrike" cap="none" dirty="0">
                <a:solidFill>
                  <a:schemeClr val="dk1"/>
                </a:solidFill>
                <a:latin typeface="Calibri"/>
                <a:ea typeface="Calibri"/>
                <a:cs typeface="Calibri"/>
                <a:sym typeface="Calibri"/>
              </a:rPr>
              <a:t>u</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a:t>
            </a:r>
            <a:r>
              <a:rPr lang="en-US" sz="3200" b="0" i="1" u="none" strike="noStrike" cap="none" dirty="0" err="1">
                <a:solidFill>
                  <a:schemeClr val="dk1"/>
                </a:solidFill>
                <a:latin typeface="Calibri"/>
                <a:ea typeface="Calibri"/>
                <a:cs typeface="Calibri"/>
                <a:sym typeface="Calibri"/>
              </a:rPr>
              <a:t>ρg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a:t>
            </a:r>
            <a:r>
              <a:rPr lang="en-US" sz="3200" b="0" i="1" u="none" strike="noStrike" cap="none" dirty="0" err="1">
                <a:solidFill>
                  <a:schemeClr val="dk1"/>
                </a:solidFill>
                <a:latin typeface="Calibri"/>
                <a:ea typeface="Calibri"/>
                <a:cs typeface="Calibri"/>
                <a:sym typeface="Calibri"/>
              </a:rPr>
              <a:t>d</a:t>
            </a:r>
            <a:r>
              <a:rPr lang="en-US" sz="3200" b="1" i="0" u="none" strike="noStrike" cap="none" dirty="0" err="1">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if we assume that only two-body interactions are present. </a:t>
            </a:r>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29" name="Shape 2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total potential energy is found by integrating over all </a:t>
            </a:r>
            <a:r>
              <a:rPr lang="en-US" sz="3200" b="0" i="1" u="none" strike="noStrike" cap="none">
                <a:solidFill>
                  <a:schemeClr val="dk1"/>
                </a:solidFill>
                <a:latin typeface="Calibri"/>
                <a:ea typeface="Calibri"/>
                <a:cs typeface="Calibri"/>
                <a:sym typeface="Calibri"/>
              </a:rPr>
              <a:t>r </a:t>
            </a:r>
            <a:r>
              <a:rPr lang="en-US" sz="3200" b="0" i="0" u="none" strike="noStrike" cap="none">
                <a:solidFill>
                  <a:schemeClr val="dk1"/>
                </a:solidFill>
                <a:latin typeface="Calibri"/>
                <a:ea typeface="Calibri"/>
                <a:cs typeface="Calibri"/>
                <a:sym typeface="Calibri"/>
              </a:rPr>
              <a:t>and multiplying by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2.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Why do we have to divide it with 2?</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result is that the mean potential energy per particle can be expressed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U/N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ρ/</a:t>
            </a:r>
            <a:r>
              <a:rPr lang="en-US" sz="3200" b="0" i="0" u="none" strike="noStrike" cap="none">
                <a:solidFill>
                  <a:schemeClr val="dk1"/>
                </a:solidFill>
                <a:latin typeface="Calibri"/>
                <a:ea typeface="Calibri"/>
                <a:cs typeface="Calibri"/>
                <a:sym typeface="Calibri"/>
              </a:rPr>
              <a:t>2)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u</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a:t>
            </a:r>
            <a:r>
              <a:rPr lang="en-US" sz="3200" b="1" i="0" u="none" strike="noStrike" cap="none">
                <a:solidFill>
                  <a:schemeClr val="dk1"/>
                </a:solidFill>
                <a:latin typeface="Calibri"/>
                <a:ea typeface="Calibri"/>
                <a:cs typeface="Calibri"/>
                <a:sym typeface="Calibri"/>
              </a:rPr>
              <a:t>r</a:t>
            </a:r>
            <a:r>
              <a:rPr lang="en-US" sz="3200" b="0" i="1"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It also can be shown that the relation for the mean pressure can be rewritten in terms of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so that the equation of state can be expressed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PV/NkT</a:t>
            </a:r>
            <a:r>
              <a:rPr lang="en-US" sz="3200" b="0" i="0" u="none" strike="noStrike" cap="none">
                <a:solidFill>
                  <a:schemeClr val="dk1"/>
                </a:solidFill>
                <a:latin typeface="Calibri"/>
                <a:ea typeface="Calibri"/>
                <a:cs typeface="Calibri"/>
                <a:sym typeface="Calibri"/>
              </a:rPr>
              <a:t>= 1 </a:t>
            </a:r>
            <a:r>
              <a:rPr lang="en-US" sz="3200" b="0" i="1" u="none" strike="noStrike" cap="none">
                <a:solidFill>
                  <a:schemeClr val="dk1"/>
                </a:solidFill>
                <a:latin typeface="Calibri"/>
                <a:ea typeface="Calibri"/>
                <a:cs typeface="Calibri"/>
                <a:sym typeface="Calibri"/>
              </a:rPr>
              <a:t>− (ρ/</a:t>
            </a:r>
            <a:r>
              <a:rPr lang="en-US" sz="3200" b="0" i="0" u="none" strike="noStrike" cap="none">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kTd) </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r (du</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dr)d</a:t>
            </a:r>
            <a:r>
              <a:rPr lang="en-US" sz="3200" b="1" i="0" u="none" strike="noStrike" cap="none">
                <a:solidFill>
                  <a:schemeClr val="dk1"/>
                </a:solidFill>
                <a:latin typeface="Calibri"/>
                <a:ea typeface="Calibri"/>
                <a:cs typeface="Calibri"/>
                <a:sym typeface="Calibri"/>
              </a:rPr>
              <a:t>r</a:t>
            </a:r>
            <a:r>
              <a:rPr lang="en-US" sz="3200" b="0" i="1"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methods needed for the ODE interface are given in </a:t>
            </a:r>
            <a:r>
              <a:rPr lang="en-US" altLang="zh-CN" dirty="0"/>
              <a:t>next few pages</a:t>
            </a:r>
            <a:r>
              <a:rPr lang="en-US" dirty="0"/>
              <a:t>. </a:t>
            </a:r>
          </a:p>
          <a:p>
            <a:r>
              <a:rPr lang="en-US" dirty="0"/>
              <a:t>Note that the </a:t>
            </a:r>
            <a:r>
              <a:rPr lang="en-US" dirty="0" err="1"/>
              <a:t>getRate</a:t>
            </a:r>
            <a:r>
              <a:rPr lang="en-US" dirty="0"/>
              <a:t> method is invoked twice for every call to the step method because we are using the </a:t>
            </a:r>
            <a:r>
              <a:rPr lang="en-US" dirty="0" err="1"/>
              <a:t>Verlet</a:t>
            </a:r>
            <a:r>
              <a:rPr lang="en-US" dirty="0"/>
              <a:t> algorithm.</a:t>
            </a:r>
          </a:p>
          <a:p>
            <a:r>
              <a:rPr lang="en-US" dirty="0"/>
              <a:t>The first rate call uses the current positions of the particles, and the second rate call uses the new positions.</a:t>
            </a:r>
          </a:p>
        </p:txBody>
      </p:sp>
    </p:spTree>
    <p:extLst>
      <p:ext uri="{BB962C8B-B14F-4D97-AF65-F5344CB8AC3E}">
        <p14:creationId xmlns:p14="http://schemas.microsoft.com/office/powerpoint/2010/main" val="3992513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determine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for a particular configuration of particles,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we first compute </a:t>
            </a:r>
            <a:r>
              <a:rPr lang="en-US" sz="2800" b="0" i="1" u="none" strike="noStrike" cap="none">
                <a:solidFill>
                  <a:schemeClr val="dk1"/>
                </a:solidFill>
                <a:latin typeface="Calibri"/>
                <a:ea typeface="Calibri"/>
                <a:cs typeface="Calibri"/>
                <a:sym typeface="Calibri"/>
              </a:rPr>
              <a:t>n</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Δ</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the number of particles in a spherical (circular) shell of radius </a:t>
            </a:r>
            <a:r>
              <a:rPr lang="en-US" sz="2800" b="0" i="1" u="none" strike="noStrike" cap="none">
                <a:solidFill>
                  <a:schemeClr val="dk1"/>
                </a:solidFill>
                <a:latin typeface="Calibri"/>
                <a:ea typeface="Calibri"/>
                <a:cs typeface="Calibri"/>
                <a:sym typeface="Calibri"/>
              </a:rPr>
              <a:t>r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and a small, but nonzero width Δ</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with the center of the shell centered about each particle.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method for computing </a:t>
            </a:r>
            <a:r>
              <a:rPr lang="en-US" sz="2800" b="0" i="1" u="none" strike="noStrike" cap="none">
                <a:solidFill>
                  <a:schemeClr val="dk1"/>
                </a:solidFill>
                <a:latin typeface="Calibri"/>
                <a:ea typeface="Calibri"/>
                <a:cs typeface="Calibri"/>
                <a:sym typeface="Calibri"/>
              </a:rPr>
              <a:t>n</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is given in next page.</a:t>
            </a: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use of periodic boundary conditions in computeRDF implies that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maximum separation between any two particles in the </a:t>
            </a:r>
            <a:r>
              <a:rPr lang="en-US" sz="2800" b="0" i="1" u="none" strike="noStrike" cap="none">
                <a:solidFill>
                  <a:schemeClr val="dk1"/>
                </a:solidFill>
                <a:latin typeface="Calibri"/>
                <a:ea typeface="Calibri"/>
                <a:cs typeface="Calibri"/>
                <a:sym typeface="Calibri"/>
              </a:rPr>
              <a:t>x </a:t>
            </a:r>
            <a:r>
              <a:rPr lang="en-US" sz="2800" b="0" i="0" u="none" strike="noStrike" cap="none">
                <a:solidFill>
                  <a:schemeClr val="dk1"/>
                </a:solidFill>
                <a:latin typeface="Calibri"/>
                <a:ea typeface="Calibri"/>
                <a:cs typeface="Calibri"/>
                <a:sym typeface="Calibri"/>
              </a:rPr>
              <a:t>and </a:t>
            </a:r>
            <a:r>
              <a:rPr lang="en-US" sz="2800" b="0" i="1" u="none" strike="noStrike" cap="none">
                <a:solidFill>
                  <a:schemeClr val="dk1"/>
                </a:solidFill>
                <a:latin typeface="Calibri"/>
                <a:ea typeface="Calibri"/>
                <a:cs typeface="Calibri"/>
                <a:sym typeface="Calibri"/>
              </a:rPr>
              <a:t>y </a:t>
            </a:r>
            <a:r>
              <a:rPr lang="en-US" sz="2800" b="0" i="0" u="none" strike="noStrike" cap="none">
                <a:solidFill>
                  <a:schemeClr val="dk1"/>
                </a:solidFill>
                <a:latin typeface="Calibri"/>
                <a:ea typeface="Calibri"/>
                <a:cs typeface="Calibri"/>
                <a:sym typeface="Calibri"/>
              </a:rPr>
              <a:t>direction is </a:t>
            </a:r>
            <a:r>
              <a:rPr lang="en-US" sz="2800" b="0" i="1" u="none" strike="noStrike" cap="none">
                <a:solidFill>
                  <a:schemeClr val="dk1"/>
                </a:solidFill>
                <a:latin typeface="Calibri"/>
                <a:ea typeface="Calibri"/>
                <a:cs typeface="Calibri"/>
                <a:sym typeface="Calibri"/>
              </a:rPr>
              <a:t>Lx/</a:t>
            </a:r>
            <a:r>
              <a:rPr lang="en-US" sz="2800" b="0" i="0" u="none" strike="noStrike" cap="none">
                <a:solidFill>
                  <a:schemeClr val="dk1"/>
                </a:solidFill>
                <a:latin typeface="Calibri"/>
                <a:ea typeface="Calibri"/>
                <a:cs typeface="Calibri"/>
                <a:sym typeface="Calibri"/>
              </a:rPr>
              <a:t>2 and </a:t>
            </a:r>
            <a:r>
              <a:rPr lang="en-US" sz="2800" b="0" i="1" u="none" strike="noStrike" cap="none">
                <a:solidFill>
                  <a:schemeClr val="dk1"/>
                </a:solidFill>
                <a:latin typeface="Calibri"/>
                <a:ea typeface="Calibri"/>
                <a:cs typeface="Calibri"/>
                <a:sym typeface="Calibri"/>
              </a:rPr>
              <a:t>Ly/</a:t>
            </a:r>
            <a:r>
              <a:rPr lang="en-US" sz="2800" b="0" i="0" u="none" strike="noStrike" cap="none">
                <a:solidFill>
                  <a:schemeClr val="dk1"/>
                </a:solidFill>
                <a:latin typeface="Calibri"/>
                <a:ea typeface="Calibri"/>
                <a:cs typeface="Calibri"/>
                <a:sym typeface="Calibri"/>
              </a:rPr>
              <a:t>2, respectively.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Hence, we can determine </a:t>
            </a:r>
            <a:r>
              <a:rPr lang="en-US" sz="2800" b="0" i="1" u="none" strike="noStrike" cap="none">
                <a:solidFill>
                  <a:schemeClr val="dk1"/>
                </a:solidFill>
                <a:latin typeface="Calibri"/>
                <a:ea typeface="Calibri"/>
                <a:cs typeface="Calibri"/>
                <a:sym typeface="Calibri"/>
              </a:rPr>
              <a:t>g</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only for </a:t>
            </a:r>
            <a:r>
              <a:rPr lang="en-US" sz="2800" b="0" i="1" u="none" strike="noStrike" cap="none">
                <a:solidFill>
                  <a:schemeClr val="dk1"/>
                </a:solidFill>
                <a:latin typeface="Calibri"/>
                <a:ea typeface="Calibri"/>
                <a:cs typeface="Calibri"/>
                <a:sym typeface="Calibri"/>
              </a:rPr>
              <a:t>r ≤ </a:t>
            </a:r>
            <a:r>
              <a:rPr lang="en-US" sz="2800" b="0" i="0" u="none" strike="noStrike" cap="none">
                <a:solidFill>
                  <a:schemeClr val="dk1"/>
                </a:solidFill>
                <a:latin typeface="Calibri"/>
                <a:ea typeface="Calibri"/>
                <a:cs typeface="Calibri"/>
                <a:sym typeface="Calibri"/>
              </a:rPr>
              <a:t>1/2 min(</a:t>
            </a:r>
            <a:r>
              <a:rPr lang="en-US" sz="2800" b="0" i="1" u="none" strike="noStrike" cap="none">
                <a:solidFill>
                  <a:schemeClr val="dk1"/>
                </a:solidFill>
                <a:latin typeface="Calibri"/>
                <a:ea typeface="Calibri"/>
                <a:cs typeface="Calibri"/>
                <a:sym typeface="Calibri"/>
              </a:rPr>
              <a:t>Lx,Ly</a:t>
            </a:r>
            <a:r>
              <a:rPr lang="en-US" sz="2800" b="0" i="0" u="none" strike="noStrike" cap="none">
                <a:solidFill>
                  <a:schemeClr val="dk1"/>
                </a:solidFill>
                <a:latin typeface="Calibri"/>
                <a:ea typeface="Calibri"/>
                <a:cs typeface="Calibri"/>
                <a:sym typeface="Calibri"/>
              </a:rPr>
              <a:t>)</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obtain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from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we note that for a given particle </a:t>
            </a:r>
            <a:r>
              <a:rPr lang="en-US" sz="3200" b="0" i="1" u="none" strike="noStrike" cap="none">
                <a:solidFill>
                  <a:schemeClr val="dk1"/>
                </a:solidFill>
                <a:latin typeface="Calibri"/>
                <a:ea typeface="Calibri"/>
                <a:cs typeface="Calibri"/>
                <a:sym typeface="Calibri"/>
              </a:rPr>
              <a:t>i</a:t>
            </a:r>
            <a:r>
              <a:rPr lang="en-US" sz="3200" b="0" i="0" u="none" strike="noStrike" cap="none">
                <a:solidFill>
                  <a:schemeClr val="dk1"/>
                </a:solidFill>
                <a:latin typeface="Calibri"/>
                <a:ea typeface="Calibri"/>
                <a:cs typeface="Calibri"/>
                <a:sym typeface="Calibri"/>
              </a:rPr>
              <a:t>, we consider only those particles whose index </a:t>
            </a:r>
            <a:r>
              <a:rPr lang="en-US" sz="3200" b="0" i="1" u="none" strike="noStrike" cap="none">
                <a:solidFill>
                  <a:schemeClr val="dk1"/>
                </a:solidFill>
                <a:latin typeface="Calibri"/>
                <a:ea typeface="Calibri"/>
                <a:cs typeface="Calibri"/>
                <a:sym typeface="Calibri"/>
              </a:rPr>
              <a:t>j </a:t>
            </a:r>
            <a:r>
              <a:rPr lang="en-US" sz="3200" b="0" i="0" u="none" strike="noStrike" cap="none">
                <a:solidFill>
                  <a:schemeClr val="dk1"/>
                </a:solidFill>
                <a:latin typeface="Calibri"/>
                <a:ea typeface="Calibri"/>
                <a:cs typeface="Calibri"/>
                <a:sym typeface="Calibri"/>
              </a:rPr>
              <a:t>is greater than the index </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(see computeRDF).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there are a total of 1/2</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N −</a:t>
            </a:r>
            <a:r>
              <a:rPr lang="en-US" sz="3200" b="0" i="0" u="none" strike="noStrike" cap="none">
                <a:solidFill>
                  <a:schemeClr val="dk1"/>
                </a:solidFill>
                <a:latin typeface="Calibri"/>
                <a:ea typeface="Calibri"/>
                <a:cs typeface="Calibri"/>
                <a:sym typeface="Calibri"/>
              </a:rPr>
              <a:t>1) separations that are considered.</a:t>
            </a: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9" name="Shape 2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60" name="Shape 260"/>
          <p:cNvPicPr preferRelativeResize="0"/>
          <p:nvPr/>
        </p:nvPicPr>
        <p:blipFill rotWithShape="1">
          <a:blip r:embed="rId3">
            <a:alphaModFix/>
          </a:blip>
          <a:srcRect l="18517" t="36606" r="15952" b="15769"/>
          <a:stretch/>
        </p:blipFill>
        <p:spPr>
          <a:xfrm>
            <a:off x="251520" y="1988840"/>
            <a:ext cx="8526237" cy="3483767"/>
          </a:xfrm>
          <a:prstGeom prst="rect">
            <a:avLst/>
          </a:prstGeom>
          <a:noFill/>
          <a:ln>
            <a:noFill/>
          </a:ln>
        </p:spPr>
      </p:pic>
      <p:cxnSp>
        <p:nvCxnSpPr>
          <p:cNvPr id="261" name="Shape 261"/>
          <p:cNvCxnSpPr/>
          <p:nvPr/>
        </p:nvCxnSpPr>
        <p:spPr>
          <a:xfrm>
            <a:off x="3043000" y="2782700"/>
            <a:ext cx="134700" cy="0"/>
          </a:xfrm>
          <a:prstGeom prst="straightConnector1">
            <a:avLst/>
          </a:prstGeom>
          <a:noFill/>
          <a:ln w="38100" cap="flat" cmpd="sng">
            <a:solidFill>
              <a:srgbClr val="FF0000"/>
            </a:solidFill>
            <a:prstDash val="solid"/>
            <a:round/>
            <a:headEnd type="none" w="med" len="med"/>
            <a:tailEnd type="none" w="med" len="med"/>
          </a:ln>
        </p:spPr>
      </p:cxnSp>
      <p:sp>
        <p:nvSpPr>
          <p:cNvPr id="262" name="Shape 262"/>
          <p:cNvSpPr txBox="1"/>
          <p:nvPr/>
        </p:nvSpPr>
        <p:spPr>
          <a:xfrm>
            <a:off x="3123825" y="2612175"/>
            <a:ext cx="305100" cy="430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solidFill>
                  <a:srgbClr val="FF0000"/>
                </a:solidFill>
              </a:rPr>
              <a:t>j</a:t>
            </a:r>
            <a:endParaRPr b="1">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68" name="Shape 2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two dimensions we compute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Δ</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for a circular shell whose area is 2</a:t>
            </a:r>
            <a:r>
              <a:rPr lang="en-US" sz="3200" b="0" i="1" u="none" strike="noStrike" cap="none">
                <a:solidFill>
                  <a:schemeClr val="dk1"/>
                </a:solidFill>
                <a:latin typeface="Calibri"/>
                <a:ea typeface="Calibri"/>
                <a:cs typeface="Calibri"/>
                <a:sym typeface="Calibri"/>
              </a:rPr>
              <a:t>πr</a:t>
            </a:r>
            <a:r>
              <a:rPr lang="en-US" sz="3200" b="0" i="0" u="none" strike="noStrike" cap="none">
                <a:solidFill>
                  <a:schemeClr val="dk1"/>
                </a:solidFill>
                <a:latin typeface="Calibri"/>
                <a:ea typeface="Calibri"/>
                <a:cs typeface="Calibri"/>
                <a:sym typeface="Calibri"/>
              </a:rPr>
              <a:t>Δ</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These considerations imply that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is related to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by</a:t>
            </a:r>
            <a:endParaRPr/>
          </a:p>
        </p:txBody>
      </p:sp>
      <p:pic>
        <p:nvPicPr>
          <p:cNvPr id="269" name="Shape 269"/>
          <p:cNvPicPr preferRelativeResize="0"/>
          <p:nvPr/>
        </p:nvPicPr>
        <p:blipFill rotWithShape="1">
          <a:blip r:embed="rId3">
            <a:alphaModFix/>
          </a:blip>
          <a:srcRect l="23649" t="54960" r="32175" b="33134"/>
          <a:stretch/>
        </p:blipFill>
        <p:spPr>
          <a:xfrm>
            <a:off x="323528" y="4509120"/>
            <a:ext cx="8079289" cy="1224136"/>
          </a:xfrm>
          <a:prstGeom prst="rect">
            <a:avLst/>
          </a:prstGeom>
          <a:noFill/>
          <a:ln>
            <a:noFill/>
          </a:ln>
        </p:spPr>
      </p:pic>
      <p:sp>
        <p:nvSpPr>
          <p:cNvPr id="270" name="Shape 270"/>
          <p:cNvSpPr/>
          <p:nvPr/>
        </p:nvSpPr>
        <p:spPr>
          <a:xfrm>
            <a:off x="126042" y="5873928"/>
            <a:ext cx="830252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Note the factor of </a:t>
            </a:r>
            <a:r>
              <a:rPr lang="en-US" sz="1800" b="0" i="1" u="none" strike="noStrike" cap="none">
                <a:solidFill>
                  <a:schemeClr val="dk1"/>
                </a:solidFill>
                <a:latin typeface="Calibri"/>
                <a:ea typeface="Calibri"/>
                <a:cs typeface="Calibri"/>
                <a:sym typeface="Calibri"/>
              </a:rPr>
              <a:t>N/</a:t>
            </a:r>
            <a:r>
              <a:rPr lang="en-US" sz="1800" b="0" i="0" u="none" strike="noStrike" cap="none">
                <a:solidFill>
                  <a:schemeClr val="dk1"/>
                </a:solidFill>
                <a:latin typeface="Calibri"/>
                <a:ea typeface="Calibri"/>
                <a:cs typeface="Calibri"/>
                <a:sym typeface="Calibri"/>
              </a:rPr>
              <a:t>2 in the denominator. Method normalizeRDF normalizes the array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RDFAccumulator and yields </a:t>
            </a:r>
            <a:r>
              <a:rPr lang="en-US" sz="1800" i="1">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r</a:t>
            </a:r>
            <a:r>
              <a:rPr lang="en-US" sz="1800">
                <a:solidFill>
                  <a:schemeClr val="dk1"/>
                </a:solidFill>
                <a:latin typeface="Calibri"/>
                <a:ea typeface="Calibri"/>
                <a:cs typeface="Calibri"/>
                <a:sym typeface="Calibri"/>
              </a:rPr>
              <a:t>)</a:t>
            </a:r>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276" name="Shape 276"/>
          <p:cNvPicPr preferRelativeResize="0">
            <a:picLocks noGrp="1"/>
          </p:cNvPicPr>
          <p:nvPr>
            <p:ph type="body" idx="1"/>
          </p:nvPr>
        </p:nvPicPr>
        <p:blipFill rotWithShape="1">
          <a:blip r:embed="rId3">
            <a:alphaModFix/>
          </a:blip>
          <a:srcRect l="18370" t="29669" r="15572" b="31789"/>
          <a:stretch/>
        </p:blipFill>
        <p:spPr>
          <a:xfrm>
            <a:off x="827584" y="1412776"/>
            <a:ext cx="7073655" cy="2320458"/>
          </a:xfrm>
          <a:prstGeom prst="rect">
            <a:avLst/>
          </a:prstGeom>
          <a:noFill/>
          <a:ln>
            <a:noFill/>
          </a:ln>
        </p:spPr>
      </p:pic>
      <p:sp>
        <p:nvSpPr>
          <p:cNvPr id="277" name="Shape 277"/>
          <p:cNvSpPr/>
          <p:nvPr/>
        </p:nvSpPr>
        <p:spPr>
          <a:xfrm>
            <a:off x="539552" y="3933056"/>
            <a:ext cx="799288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shell thickness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needs to be sufficiently small so that the important features of </a:t>
            </a:r>
            <a:r>
              <a:rPr lang="en-US" sz="1800" i="1">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r</a:t>
            </a:r>
            <a:r>
              <a:rPr lang="en-US" sz="1800">
                <a:solidFill>
                  <a:schemeClr val="dk1"/>
                </a:solidFill>
                <a:latin typeface="Calibri"/>
                <a:ea typeface="Calibri"/>
                <a:cs typeface="Calibri"/>
                <a:sym typeface="Calibri"/>
              </a:rPr>
              <a:t>) are found, but large enough so that each bin has a reasonable number of contributions. The value of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should be a class variable. A reasonable choice for its magnitude is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 0</a:t>
            </a:r>
            <a:r>
              <a:rPr lang="en-US" sz="1800" i="1">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025.</a:t>
            </a:r>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Dynamical Properties</a:t>
            </a:r>
            <a:endParaRPr sz="44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concept of a collision is not well-defined for systems with a continuous interaction such as the Lennard-Jones potential.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the following, we take a more general approach to the dynamics of a many body system and discuss how the transport of particles in a system near equilibrium is related to the </a:t>
            </a:r>
            <a:r>
              <a:rPr lang="en-US" sz="3200" b="0" i="1" u="none" strike="noStrike" cap="none">
                <a:solidFill>
                  <a:schemeClr val="dk1"/>
                </a:solidFill>
                <a:latin typeface="Calibri"/>
                <a:ea typeface="Calibri"/>
                <a:cs typeface="Calibri"/>
                <a:sym typeface="Calibri"/>
              </a:rPr>
              <a:t>equilibrium </a:t>
            </a:r>
            <a:r>
              <a:rPr lang="en-US" sz="3200" b="0" i="0" u="none" strike="noStrike" cap="none">
                <a:solidFill>
                  <a:schemeClr val="dk1"/>
                </a:solidFill>
                <a:latin typeface="Calibri"/>
                <a:ea typeface="Calibri"/>
                <a:cs typeface="Calibri"/>
                <a:sym typeface="Calibri"/>
              </a:rPr>
              <a:t>properties of the system.</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89" name="Shape 2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trajectory of a particular particle,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for example, particle 1, in a system that is in equilibrium.</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At some arbitrarily chosen time </a:t>
            </a:r>
            <a:r>
              <a:rPr lang="en-US" sz="2800" b="0" i="1" u="none" strike="noStrike" cap="none">
                <a:solidFill>
                  <a:schemeClr val="dk1"/>
                </a:solidFill>
                <a:latin typeface="Calibri"/>
                <a:ea typeface="Calibri"/>
                <a:cs typeface="Calibri"/>
                <a:sym typeface="Calibri"/>
              </a:rPr>
              <a:t>t </a:t>
            </a:r>
            <a:r>
              <a:rPr lang="en-US" sz="2800" b="0" i="0" u="none" strike="noStrike" cap="none">
                <a:solidFill>
                  <a:schemeClr val="dk1"/>
                </a:solidFill>
                <a:latin typeface="Calibri"/>
                <a:ea typeface="Calibri"/>
                <a:cs typeface="Calibri"/>
                <a:sym typeface="Calibri"/>
              </a:rPr>
              <a:t>= 0, its position is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1(0).</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At a later time </a:t>
            </a:r>
            <a:r>
              <a:rPr lang="en-US" sz="2800" b="0" i="1"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 its displacement is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a:t>
            </a:r>
            <a:r>
              <a:rPr lang="en-US" sz="2800" b="0" i="1"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1(0). </a:t>
            </a: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pPr lvl="1"/>
                <a:r>
                  <a:rPr lang="en-US" dirty="0"/>
                  <a:t>If no net force on the particle during this time interval, </a:t>
                </a:r>
                <a:r>
                  <a:rPr lang="en-US" b="1" dirty="0"/>
                  <a:t>r</a:t>
                </a:r>
                <a:r>
                  <a:rPr lang="en-US" dirty="0"/>
                  <a:t>1(</a:t>
                </a:r>
                <a:r>
                  <a:rPr lang="en-US" i="1" dirty="0"/>
                  <a:t>t</a:t>
                </a:r>
                <a:r>
                  <a:rPr lang="en-US" dirty="0"/>
                  <a:t>) </a:t>
                </a:r>
                <a:r>
                  <a:rPr lang="en-US" i="1" dirty="0"/>
                  <a:t>− </a:t>
                </a:r>
                <a:r>
                  <a:rPr lang="en-US" b="1" dirty="0"/>
                  <a:t>r</a:t>
                </a:r>
                <a:r>
                  <a:rPr lang="en-US" dirty="0"/>
                  <a:t>1(0) would increase linearly with </a:t>
                </a:r>
                <a:r>
                  <a:rPr lang="en-US" i="1" dirty="0"/>
                  <a:t>t</a:t>
                </a:r>
                <a:r>
                  <a:rPr lang="en-US" dirty="0"/>
                  <a:t>. </a:t>
                </a:r>
              </a:p>
              <a:p>
                <a:pPr lvl="1"/>
                <a:r>
                  <a:rPr lang="en-US" dirty="0"/>
                  <a:t>However, a particle in a fluid undergoes many collisions, and on the average its net displacement would be zero. </a:t>
                </a:r>
              </a:p>
              <a:p>
                <a:pPr lvl="1"/>
                <a:r>
                  <a:rPr lang="en-US" dirty="0"/>
                  <a:t>A more interesting quantity is the mean square displacement defined as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a:rPr>
                          <m:t>𝑅</m:t>
                        </m:r>
                        <m:d>
                          <m:dPr>
                            <m:ctrlPr>
                              <a:rPr lang="en-US" i="1" dirty="0">
                                <a:latin typeface="Cambria Math" panose="02040503050406030204" pitchFamily="18" charset="0"/>
                              </a:rPr>
                            </m:ctrlPr>
                          </m:dPr>
                          <m:e>
                            <m:r>
                              <a:rPr lang="en-US" i="1" dirty="0">
                                <a:latin typeface="Cambria Math"/>
                              </a:rPr>
                              <m:t>𝑡</m:t>
                            </m:r>
                          </m:e>
                        </m:d>
                        <m:r>
                          <a:rPr lang="en-US" i="1" baseline="30000" dirty="0">
                            <a:latin typeface="Cambria Math"/>
                          </a:rPr>
                          <m:t>2</m:t>
                        </m:r>
                      </m:e>
                    </m:acc>
                  </m:oMath>
                </a14:m>
                <a:r>
                  <a:rPr lang="en-US" dirty="0"/>
                  <a:t> = </a:t>
                </a:r>
                <a14:m>
                  <m:oMath xmlns:m="http://schemas.openxmlformats.org/officeDocument/2006/math">
                    <m:acc>
                      <m:accPr>
                        <m:chr m:val="̅"/>
                        <m:ctrlPr>
                          <a:rPr lang="en-US" i="1">
                            <a:latin typeface="Cambria Math" panose="02040503050406030204" pitchFamily="18" charset="0"/>
                          </a:rPr>
                        </m:ctrlPr>
                      </m:accPr>
                      <m:e>
                        <m:r>
                          <m:rPr>
                            <m:nor/>
                          </m:rPr>
                          <a:rPr lang="en-US" dirty="0"/>
                          <m:t>[</m:t>
                        </m:r>
                        <m:r>
                          <m:rPr>
                            <m:nor/>
                          </m:rPr>
                          <a:rPr lang="en-US" b="1" dirty="0"/>
                          <m:t>r</m:t>
                        </m:r>
                        <m:r>
                          <m:rPr>
                            <m:nor/>
                          </m:rPr>
                          <a:rPr lang="en-US" dirty="0"/>
                          <m:t>1(</m:t>
                        </m:r>
                        <m:r>
                          <m:rPr>
                            <m:nor/>
                          </m:rPr>
                          <a:rPr lang="en-US" i="1" dirty="0"/>
                          <m:t>t</m:t>
                        </m:r>
                        <m:r>
                          <m:rPr>
                            <m:nor/>
                          </m:rPr>
                          <a:rPr lang="en-US" dirty="0"/>
                          <m:t>) </m:t>
                        </m:r>
                        <m:r>
                          <m:rPr>
                            <m:nor/>
                          </m:rPr>
                          <a:rPr lang="en-US" i="1" dirty="0"/>
                          <m:t>− </m:t>
                        </m:r>
                        <m:r>
                          <m:rPr>
                            <m:nor/>
                          </m:rPr>
                          <a:rPr lang="en-US" b="1" dirty="0"/>
                          <m:t>r</m:t>
                        </m:r>
                        <m:r>
                          <m:rPr>
                            <m:nor/>
                          </m:rPr>
                          <a:rPr lang="en-US" dirty="0"/>
                          <m:t>1(0)]</m:t>
                        </m:r>
                        <m:r>
                          <m:rPr>
                            <m:nor/>
                          </m:rPr>
                          <a:rPr lang="en-US" baseline="30000" dirty="0"/>
                          <m:t>2</m:t>
                        </m:r>
                      </m:e>
                    </m:acc>
                  </m:oMath>
                </a14:m>
                <a:r>
                  <a:rPr lang="en-US" i="1" dirty="0"/>
                  <a:t>.</a:t>
                </a:r>
              </a:p>
              <a:p>
                <a:pPr lvl="1"/>
                <a:r>
                  <a:rPr lang="en-US" dirty="0"/>
                  <a:t>The average is over all possible choices of the time origin.</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t="-2156" r="-2148"/>
                </a:stretch>
              </a:blipFill>
            </p:spPr>
            <p:txBody>
              <a:bodyPr/>
              <a:lstStyle/>
              <a:p>
                <a:r>
                  <a:rPr lang="en-US">
                    <a:noFill/>
                  </a:rPr>
                  <a:t> </a:t>
                </a:r>
              </a:p>
            </p:txBody>
          </p:sp>
        </mc:Fallback>
      </mc:AlternateContent>
    </p:spTree>
    <p:extLst>
      <p:ext uri="{BB962C8B-B14F-4D97-AF65-F5344CB8AC3E}">
        <p14:creationId xmlns:p14="http://schemas.microsoft.com/office/powerpoint/2010/main" val="3501412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Because the system is in equilibrium, the choice of </a:t>
                </a:r>
                <a:r>
                  <a:rPr lang="en-US" i="1" dirty="0"/>
                  <a:t>t </a:t>
                </a:r>
                <a:r>
                  <a:rPr lang="en-US" dirty="0"/>
                  <a:t>= 0 is arbitrary, and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a:rPr>
                          <m:t>𝑅</m:t>
                        </m:r>
                        <m:d>
                          <m:dPr>
                            <m:ctrlPr>
                              <a:rPr lang="en-US" i="1" dirty="0">
                                <a:latin typeface="Cambria Math" panose="02040503050406030204" pitchFamily="18" charset="0"/>
                              </a:rPr>
                            </m:ctrlPr>
                          </m:dPr>
                          <m:e>
                            <m:r>
                              <a:rPr lang="en-US" i="1" dirty="0">
                                <a:latin typeface="Cambria Math"/>
                              </a:rPr>
                              <m:t>𝑡</m:t>
                            </m:r>
                          </m:e>
                        </m:d>
                        <m:r>
                          <a:rPr lang="en-US" i="1" baseline="30000" dirty="0">
                            <a:latin typeface="Cambria Math"/>
                          </a:rPr>
                          <m:t>2</m:t>
                        </m:r>
                      </m:e>
                    </m:acc>
                  </m:oMath>
                </a14:m>
                <a:r>
                  <a:rPr lang="en-US" dirty="0"/>
                  <a:t> depends only on the time difference </a:t>
                </a:r>
                <a:r>
                  <a:rPr lang="en-US" i="1" dirty="0"/>
                  <a:t>t</a:t>
                </a:r>
                <a:r>
                  <a:rPr lang="en-US" dirty="0"/>
                  <a:t>.</a:t>
                </a:r>
              </a:p>
              <a:p>
                <a:r>
                  <a:rPr lang="en-US" dirty="0"/>
                  <a:t>If the collisions of particle 1 with the other particles are random, </a:t>
                </a:r>
              </a:p>
              <a:p>
                <a:r>
                  <a:rPr lang="en-US" dirty="0"/>
                  <a:t>we would suspect that particle 1 undergoes a random walk, and the </a:t>
                </a:r>
                <a:r>
                  <a:rPr lang="en-US" i="1" dirty="0"/>
                  <a:t>t </a:t>
                </a:r>
                <a:r>
                  <a:rPr lang="en-US" dirty="0"/>
                  <a:t>dependence of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solidFill>
                      <a:prstClr val="black"/>
                    </a:solidFill>
                  </a:rPr>
                  <a:t> </a:t>
                </a:r>
                <a:r>
                  <a:rPr lang="en-US" dirty="0"/>
                  <a:t>would be given by: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solidFill>
                      <a:prstClr val="black"/>
                    </a:solidFill>
                  </a:rPr>
                  <a:t> =2dDt, </a:t>
                </a:r>
                <a:r>
                  <a:rPr lang="en-US" dirty="0"/>
                  <a:t>(</a:t>
                </a:r>
                <a:r>
                  <a:rPr lang="en-US" i="1" dirty="0"/>
                  <a:t>t → ∞</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r="-593"/>
                </a:stretch>
              </a:blipFill>
            </p:spPr>
            <p:txBody>
              <a:bodyPr/>
              <a:lstStyle/>
              <a:p>
                <a:r>
                  <a:rPr lang="en-US">
                    <a:noFill/>
                  </a:rPr>
                  <a:t> </a:t>
                </a:r>
              </a:p>
            </p:txBody>
          </p:sp>
        </mc:Fallback>
      </mc:AlternateContent>
    </p:spTree>
    <p:extLst>
      <p:ext uri="{BB962C8B-B14F-4D97-AF65-F5344CB8AC3E}">
        <p14:creationId xmlns:p14="http://schemas.microsoft.com/office/powerpoint/2010/main" val="2981911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Because a particle’s new position becomes its current position for the next step, we would compute the same accelerations twice in </a:t>
            </a:r>
            <a:r>
              <a:rPr lang="en-US" dirty="0" err="1"/>
              <a:t>Verlet</a:t>
            </a:r>
            <a:r>
              <a:rPr lang="en-US" dirty="0"/>
              <a:t>. </a:t>
            </a:r>
          </a:p>
          <a:p>
            <a:r>
              <a:rPr lang="en-US" dirty="0"/>
              <a:t>Any solutions? </a:t>
            </a:r>
          </a:p>
        </p:txBody>
      </p:sp>
    </p:spTree>
    <p:extLst>
      <p:ext uri="{BB962C8B-B14F-4D97-AF65-F5344CB8AC3E}">
        <p14:creationId xmlns:p14="http://schemas.microsoft.com/office/powerpoint/2010/main" val="30899888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i="1" dirty="0"/>
                  <a:t>d </a:t>
                </a:r>
                <a:r>
                  <a:rPr lang="en-US" dirty="0"/>
                  <a:t>is the spatial dimension. </a:t>
                </a:r>
              </a:p>
              <a:p>
                <a:r>
                  <a:rPr lang="en-US" dirty="0"/>
                  <a:t>The coefficient </a:t>
                </a:r>
                <a:r>
                  <a:rPr lang="en-US" i="1" dirty="0"/>
                  <a:t>D </a:t>
                </a:r>
                <a:r>
                  <a:rPr lang="en-US" dirty="0"/>
                  <a:t>is known as the </a:t>
                </a:r>
                <a:r>
                  <a:rPr lang="en-US" i="1" dirty="0"/>
                  <a:t>self-diffusion </a:t>
                </a:r>
                <a:r>
                  <a:rPr lang="en-US" dirty="0"/>
                  <a:t>coefficient and is an example of a transport coefficient. </a:t>
                </a:r>
              </a:p>
              <a:p>
                <a:r>
                  <a:rPr lang="en-US" dirty="0"/>
                  <a:t>Because the average behavior of all the particles should be the same, we would find better results if we average over all particles. </a:t>
                </a:r>
              </a:p>
              <a:p>
                <a:r>
                  <a:rPr lang="en-US" dirty="0"/>
                  <a:t>The relation relates the macroscopic transport coefficient </a:t>
                </a:r>
                <a:r>
                  <a:rPr lang="en-US" i="1" dirty="0"/>
                  <a:t>D </a:t>
                </a:r>
                <a:r>
                  <a:rPr lang="en-US" dirty="0"/>
                  <a:t>to a microscopic quantity,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 and gives us a way of computing </a:t>
                </a:r>
                <a:r>
                  <a:rPr lang="en-US" i="1" dirty="0"/>
                  <a:t>D</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2695" r="-889" b="-3774"/>
                </a:stretch>
              </a:blipFill>
            </p:spPr>
            <p:txBody>
              <a:bodyPr/>
              <a:lstStyle/>
              <a:p>
                <a:r>
                  <a:rPr lang="en-US">
                    <a:noFill/>
                  </a:rPr>
                  <a:t> </a:t>
                </a:r>
              </a:p>
            </p:txBody>
          </p:sp>
        </mc:Fallback>
      </mc:AlternateContent>
    </p:spTree>
    <p:extLst>
      <p:ext uri="{BB962C8B-B14F-4D97-AF65-F5344CB8AC3E}">
        <p14:creationId xmlns:p14="http://schemas.microsoft.com/office/powerpoint/2010/main" val="13262995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dirty="0"/>
                  <a:t>The easiest way of computing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 is to save the position of a particle at regular time intervals in a file. </a:t>
                </a:r>
              </a:p>
              <a:p>
                <a:r>
                  <a:rPr lang="en-US" dirty="0"/>
                  <a:t>We later can use a separate program to read the data file and compute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a:t>
                </a:r>
              </a:p>
              <a:p>
                <a:r>
                  <a:rPr lang="en-US" dirty="0"/>
                  <a:t>To understand the procedure for computing </a:t>
                </a:r>
                <a:r>
                  <a:rPr lang="en-US" i="1" dirty="0"/>
                  <a:t>R</a:t>
                </a:r>
                <a:r>
                  <a:rPr lang="en-US" dirty="0"/>
                  <a:t>(</a:t>
                </a:r>
                <a:r>
                  <a:rPr lang="en-US" i="1" dirty="0"/>
                  <a:t>t</a:t>
                </a:r>
                <a:r>
                  <a:rPr lang="en-US" dirty="0"/>
                  <a:t>)</a:t>
                </a:r>
                <a:r>
                  <a:rPr lang="en-US" baseline="30000" dirty="0"/>
                  <a:t>2</a:t>
                </a:r>
                <a:r>
                  <a:rPr lang="en-US" dirty="0"/>
                  <a:t>, we consider a simple example. </a:t>
                </a:r>
              </a:p>
              <a:p>
                <a:r>
                  <a:rPr lang="en-US" dirty="0"/>
                  <a:t>Suppose that the position of a particle in a one-dimensional system is given by </a:t>
                </a:r>
                <a:r>
                  <a:rPr lang="en-US" i="1" dirty="0"/>
                  <a:t>x</a:t>
                </a:r>
                <a:r>
                  <a:rPr lang="en-US" dirty="0"/>
                  <a:t>(</a:t>
                </a:r>
                <a:r>
                  <a:rPr lang="en-US" i="1" dirty="0"/>
                  <a:t>t </a:t>
                </a:r>
                <a:r>
                  <a:rPr lang="en-US" dirty="0"/>
                  <a:t>= 0) = 1</a:t>
                </a:r>
                <a:r>
                  <a:rPr lang="en-US" i="1" dirty="0"/>
                  <a:t>.</a:t>
                </a:r>
                <a:r>
                  <a:rPr lang="en-US" dirty="0"/>
                  <a:t>65, </a:t>
                </a:r>
                <a:r>
                  <a:rPr lang="en-US" i="1" dirty="0"/>
                  <a:t>x</a:t>
                </a:r>
                <a:r>
                  <a:rPr lang="en-US" dirty="0"/>
                  <a:t>(</a:t>
                </a:r>
                <a:r>
                  <a:rPr lang="en-US" i="1" dirty="0"/>
                  <a:t>t </a:t>
                </a:r>
                <a:r>
                  <a:rPr lang="en-US" dirty="0"/>
                  <a:t>= 1) = 1</a:t>
                </a:r>
                <a:r>
                  <a:rPr lang="en-US" i="1" dirty="0"/>
                  <a:t>.</a:t>
                </a:r>
                <a:r>
                  <a:rPr lang="en-US" dirty="0"/>
                  <a:t>62, </a:t>
                </a:r>
                <a:r>
                  <a:rPr lang="en-US" i="1" dirty="0"/>
                  <a:t>x</a:t>
                </a:r>
                <a:r>
                  <a:rPr lang="en-US" dirty="0"/>
                  <a:t>(</a:t>
                </a:r>
                <a:r>
                  <a:rPr lang="en-US" i="1" dirty="0"/>
                  <a:t>t </a:t>
                </a:r>
                <a:r>
                  <a:rPr lang="en-US" dirty="0"/>
                  <a:t>= 2) = 1</a:t>
                </a:r>
                <a:r>
                  <a:rPr lang="en-US" i="1" dirty="0"/>
                  <a:t>.</a:t>
                </a:r>
                <a:r>
                  <a:rPr lang="en-US" dirty="0"/>
                  <a:t>84, and </a:t>
                </a:r>
                <a:r>
                  <a:rPr lang="en-US" i="1" dirty="0"/>
                  <a:t>x</a:t>
                </a:r>
                <a:r>
                  <a:rPr lang="en-US" dirty="0"/>
                  <a:t>(</a:t>
                </a:r>
                <a:r>
                  <a:rPr lang="en-US" i="1" dirty="0"/>
                  <a:t>t </a:t>
                </a:r>
                <a:r>
                  <a:rPr lang="en-US" dirty="0"/>
                  <a:t>= 3) = 2</a:t>
                </a:r>
                <a:r>
                  <a:rPr lang="en-US" i="1" dirty="0"/>
                  <a:t>.</a:t>
                </a:r>
                <a:r>
                  <a:rPr lang="en-US" dirty="0"/>
                  <a:t>22.</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3100" r="-1926"/>
                </a:stretch>
              </a:blipFill>
            </p:spPr>
            <p:txBody>
              <a:bodyPr/>
              <a:lstStyle/>
              <a:p>
                <a:r>
                  <a:rPr lang="en-US">
                    <a:noFill/>
                  </a:rPr>
                  <a:t> </a:t>
                </a:r>
              </a:p>
            </p:txBody>
          </p:sp>
        </mc:Fallback>
      </mc:AlternateContent>
    </p:spTree>
    <p:extLst>
      <p:ext uri="{BB962C8B-B14F-4D97-AF65-F5344CB8AC3E}">
        <p14:creationId xmlns:p14="http://schemas.microsoft.com/office/powerpoint/2010/main" val="1088498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If we average over all possible time origins, we obtain</a:t>
            </a:r>
            <a:endParaRPr dirty="0"/>
          </a:p>
        </p:txBody>
      </p:sp>
      <p:pic>
        <p:nvPicPr>
          <p:cNvPr id="320" name="Shape 320"/>
          <p:cNvPicPr preferRelativeResize="0"/>
          <p:nvPr/>
        </p:nvPicPr>
        <p:blipFill rotWithShape="1">
          <a:blip r:embed="rId3">
            <a:alphaModFix/>
          </a:blip>
          <a:srcRect l="23314" t="63889" r="21354" b="8333"/>
          <a:stretch/>
        </p:blipFill>
        <p:spPr>
          <a:xfrm>
            <a:off x="1115616" y="3140968"/>
            <a:ext cx="7199085" cy="2032000"/>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We’ll  show a method that computes </a:t>
                </a:r>
                <a14:m>
                  <m:oMath xmlns:m="http://schemas.openxmlformats.org/officeDocument/2006/math">
                    <m:acc>
                      <m:accPr>
                        <m:chr m:val="̅"/>
                        <m:ctrlPr>
                          <a:rPr lang="en-US" sz="3900" i="1" dirty="0">
                            <a:solidFill>
                              <a:prstClr val="black"/>
                            </a:solidFill>
                            <a:latin typeface="Cambria Math" panose="02040503050406030204" pitchFamily="18" charset="0"/>
                          </a:rPr>
                        </m:ctrlPr>
                      </m:accPr>
                      <m:e>
                        <m:r>
                          <a:rPr lang="en-US" sz="3900" i="1" dirty="0">
                            <a:solidFill>
                              <a:prstClr val="black"/>
                            </a:solidFill>
                            <a:latin typeface="Cambria Math"/>
                          </a:rPr>
                          <m:t>𝑅</m:t>
                        </m:r>
                        <m:d>
                          <m:dPr>
                            <m:ctrlPr>
                              <a:rPr lang="en-US" sz="3900" i="1" dirty="0">
                                <a:solidFill>
                                  <a:prstClr val="black"/>
                                </a:solidFill>
                                <a:latin typeface="Cambria Math" panose="02040503050406030204" pitchFamily="18" charset="0"/>
                              </a:rPr>
                            </m:ctrlPr>
                          </m:dPr>
                          <m:e>
                            <m:r>
                              <a:rPr lang="en-US" sz="3900" i="1" dirty="0">
                                <a:solidFill>
                                  <a:prstClr val="black"/>
                                </a:solidFill>
                                <a:latin typeface="Cambria Math"/>
                              </a:rPr>
                              <m:t>𝑡</m:t>
                            </m:r>
                          </m:e>
                        </m:d>
                        <m:r>
                          <a:rPr lang="en-US" sz="3900" i="1" baseline="30000" dirty="0">
                            <a:solidFill>
                              <a:prstClr val="black"/>
                            </a:solidFill>
                            <a:latin typeface="Cambria Math"/>
                          </a:rPr>
                          <m:t>2</m:t>
                        </m:r>
                      </m:e>
                    </m:acc>
                  </m:oMath>
                </a14:m>
                <a:r>
                  <a:rPr lang="en-US" dirty="0"/>
                  <a:t> assuming that the positions of all </a:t>
                </a:r>
                <a:r>
                  <a:rPr lang="en-US" i="1" dirty="0"/>
                  <a:t>N </a:t>
                </a:r>
                <a:r>
                  <a:rPr lang="en-US" dirty="0"/>
                  <a:t>particles has been collected for n times in the arrays </a:t>
                </a:r>
                <a:r>
                  <a:rPr lang="en-US" dirty="0" err="1"/>
                  <a:t>xSave</a:t>
                </a:r>
                <a:r>
                  <a:rPr lang="en-US" dirty="0"/>
                  <a:t>[</a:t>
                </a:r>
                <a:r>
                  <a:rPr lang="en-US" dirty="0" err="1"/>
                  <a:t>i</a:t>
                </a:r>
                <a:r>
                  <a:rPr lang="en-US" dirty="0"/>
                  <a:t>][k] and </a:t>
                </a:r>
                <a:r>
                  <a:rPr lang="en-US" dirty="0" err="1"/>
                  <a:t>ySave</a:t>
                </a:r>
                <a:r>
                  <a:rPr lang="en-US" dirty="0"/>
                  <a:t>[</a:t>
                </a:r>
                <a:r>
                  <a:rPr lang="en-US" dirty="0" err="1"/>
                  <a:t>i</a:t>
                </a:r>
                <a:r>
                  <a:rPr lang="en-US" dirty="0"/>
                  <a:t>][k]; </a:t>
                </a:r>
              </a:p>
              <a:p>
                <a:r>
                  <a:rPr lang="en-US" dirty="0"/>
                  <a:t>the time is indexed by </a:t>
                </a:r>
                <a:r>
                  <a:rPr lang="en-US" i="1" dirty="0"/>
                  <a:t>k</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3150585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40526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body" idx="1"/>
          </p:nvPr>
        </p:nvSpPr>
        <p:spPr>
          <a:xfrm>
            <a:off x="856343" y="1600200"/>
            <a:ext cx="7518399" cy="42925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b="0" i="0" u="none" strike="noStrike" cap="none" dirty="0">
                <a:solidFill>
                  <a:schemeClr val="dk1"/>
                </a:solidFill>
                <a:latin typeface="Calibri"/>
                <a:ea typeface="Calibri"/>
                <a:cs typeface="Calibri"/>
                <a:sym typeface="Calibri"/>
              </a:rPr>
              <a:t>we cannot find the distance moved by a particle by just keeping track of its position. </a:t>
            </a:r>
          </a:p>
          <a:p>
            <a:pPr marL="342900" marR="0" lvl="0" indent="-342900" algn="l" rtl="0">
              <a:lnSpc>
                <a:spcPct val="80000"/>
              </a:lnSpc>
              <a:spcBef>
                <a:spcPts val="0"/>
              </a:spcBef>
              <a:spcAft>
                <a:spcPts val="0"/>
              </a:spcAft>
              <a:buClr>
                <a:schemeClr val="dk1"/>
              </a:buClr>
              <a:buSzPts val="2960"/>
              <a:buFont typeface="Arial"/>
              <a:buChar char="•"/>
            </a:pPr>
            <a:endParaRPr lang="en-US" b="0" i="0" u="none" strike="noStrike" cap="none" dirty="0">
              <a:solidFill>
                <a:schemeClr val="dk1"/>
              </a:solidFill>
              <a:latin typeface="Calibri"/>
              <a:ea typeface="Calibri"/>
              <a:cs typeface="Calibri"/>
              <a:sym typeface="Calibri"/>
            </a:endParaRPr>
          </a:p>
          <a:p>
            <a:pPr marL="800100" lvl="1" indent="-342900">
              <a:lnSpc>
                <a:spcPct val="80000"/>
              </a:lnSpc>
              <a:spcBef>
                <a:spcPts val="0"/>
              </a:spcBef>
              <a:buSzPts val="2960"/>
            </a:pPr>
            <a:r>
              <a:rPr lang="en-US" altLang="zh-CN" dirty="0"/>
              <a:t>Because of periodic boundary conditions,</a:t>
            </a:r>
            <a:endParaRPr dirty="0"/>
          </a:p>
          <a:p>
            <a:pPr marL="742950" marR="0" lvl="1" indent="-285750" algn="l" rtl="0">
              <a:lnSpc>
                <a:spcPct val="80000"/>
              </a:lnSpc>
              <a:spcBef>
                <a:spcPts val="518"/>
              </a:spcBef>
              <a:spcAft>
                <a:spcPts val="0"/>
              </a:spcAft>
              <a:buClr>
                <a:schemeClr val="dk1"/>
              </a:buClr>
              <a:buSzPts val="2590"/>
              <a:buFont typeface="Arial"/>
              <a:buChar char="–"/>
            </a:pPr>
            <a:endParaRPr lang="en-US" b="0"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518"/>
              </a:spcBef>
              <a:spcAft>
                <a:spcPts val="0"/>
              </a:spcAft>
              <a:buClr>
                <a:schemeClr val="dk1"/>
              </a:buClr>
              <a:buSzPts val="2590"/>
              <a:buFont typeface="Arial"/>
              <a:buChar char="–"/>
            </a:pPr>
            <a:r>
              <a:rPr lang="en-US" b="0" i="0" u="none" strike="noStrike" cap="none" dirty="0">
                <a:solidFill>
                  <a:schemeClr val="dk1"/>
                </a:solidFill>
                <a:latin typeface="Calibri"/>
                <a:ea typeface="Calibri"/>
                <a:cs typeface="Calibri"/>
                <a:sym typeface="Calibri"/>
              </a:rPr>
              <a:t>Imagine that a particle moved in only one direction </a:t>
            </a:r>
          </a:p>
          <a:p>
            <a:pPr marL="742950" marR="0" lvl="1" indent="-285750" algn="l" rtl="0">
              <a:lnSpc>
                <a:spcPct val="80000"/>
              </a:lnSpc>
              <a:spcBef>
                <a:spcPts val="518"/>
              </a:spcBef>
              <a:spcAft>
                <a:spcPts val="0"/>
              </a:spcAft>
              <a:buClr>
                <a:schemeClr val="dk1"/>
              </a:buClr>
              <a:buSzPts val="2590"/>
              <a:buFont typeface="Arial"/>
              <a:buChar char="–"/>
            </a:pPr>
            <a:endParaRPr lang="en-US" b="0" i="0" u="none" strike="noStrike" cap="none" dirty="0">
              <a:solidFill>
                <a:schemeClr val="dk1"/>
              </a:solidFill>
              <a:latin typeface="Calibri"/>
              <a:ea typeface="Calibri"/>
              <a:cs typeface="Calibri"/>
              <a:sym typeface="Calibri"/>
            </a:endParaRPr>
          </a:p>
          <a:p>
            <a:pPr marL="1200150" lvl="2" indent="-285750">
              <a:lnSpc>
                <a:spcPct val="80000"/>
              </a:lnSpc>
              <a:spcBef>
                <a:spcPts val="518"/>
              </a:spcBef>
              <a:buSzPts val="2590"/>
              <a:buFont typeface="Arial"/>
              <a:buChar char="–"/>
            </a:pPr>
            <a:r>
              <a:rPr lang="en-US" b="0" i="0" u="none" strike="noStrike" cap="none" dirty="0">
                <a:solidFill>
                  <a:schemeClr val="dk1"/>
                </a:solidFill>
                <a:sym typeface="Calibri"/>
              </a:rPr>
              <a:t>and returned to its original position. </a:t>
            </a:r>
            <a:endParaRP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pPr marL="342900" lvl="0" indent="-342900">
              <a:lnSpc>
                <a:spcPct val="80000"/>
              </a:lnSpc>
              <a:spcBef>
                <a:spcPts val="592"/>
              </a:spcBef>
              <a:buSzPts val="2960"/>
            </a:pPr>
            <a:r>
              <a:rPr lang="en-US" altLang="zh-CN" dirty="0"/>
              <a:t>If we just subtracted the coordinates of the position, </a:t>
            </a:r>
          </a:p>
          <a:p>
            <a:pPr marL="800100" lvl="1" indent="-342900">
              <a:lnSpc>
                <a:spcPct val="80000"/>
              </a:lnSpc>
              <a:spcBef>
                <a:spcPts val="592"/>
              </a:spcBef>
              <a:buSzPts val="2960"/>
            </a:pPr>
            <a:r>
              <a:rPr lang="en-US" altLang="zh-CN" dirty="0"/>
              <a:t>we would find that the particle’s displacement was zero </a:t>
            </a:r>
          </a:p>
          <a:p>
            <a:pPr marL="1257300" lvl="2" indent="-342900">
              <a:lnSpc>
                <a:spcPct val="80000"/>
              </a:lnSpc>
              <a:spcBef>
                <a:spcPts val="592"/>
              </a:spcBef>
              <a:buSzPts val="2960"/>
            </a:pPr>
            <a:r>
              <a:rPr lang="en-US" altLang="zh-CN" dirty="0"/>
              <a:t>when in fact it really moved an amount equal to the length of the simulation cell. </a:t>
            </a:r>
          </a:p>
          <a:p>
            <a:pPr marL="342900" lvl="0" indent="-342900">
              <a:lnSpc>
                <a:spcPct val="80000"/>
              </a:lnSpc>
              <a:spcBef>
                <a:spcPts val="592"/>
              </a:spcBef>
              <a:buSzPts val="2960"/>
            </a:pPr>
            <a:r>
              <a:rPr lang="en-US" altLang="zh-CN" dirty="0"/>
              <a:t>How to solve this problem?</a:t>
            </a:r>
          </a:p>
          <a:p>
            <a:endParaRPr lang="zh-CN" altLang="en-US" dirty="0"/>
          </a:p>
        </p:txBody>
      </p:sp>
    </p:spTree>
    <p:extLst>
      <p:ext uri="{BB962C8B-B14F-4D97-AF65-F5344CB8AC3E}">
        <p14:creationId xmlns:p14="http://schemas.microsoft.com/office/powerpoint/2010/main" val="14656264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38" name="Shape 3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keep track of the movement of each particle, we use two arrays,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 and </a:t>
            </a:r>
            <a:r>
              <a:rPr lang="en-US" sz="3200" b="0" i="0" u="none" strike="noStrike" cap="none" dirty="0" err="1">
                <a:solidFill>
                  <a:schemeClr val="dk1"/>
                </a:solidFill>
                <a:latin typeface="Calibri"/>
                <a:ea typeface="Calibri"/>
                <a:cs typeface="Calibri"/>
                <a:sym typeface="Calibri"/>
              </a:rPr>
              <a:t>yWrap</a:t>
            </a:r>
            <a:r>
              <a:rPr lang="en-US" sz="3200" b="0" i="0" u="none" strike="noStrike" cap="none" dirty="0">
                <a:solidFill>
                  <a:schemeClr val="dk1"/>
                </a:solidFill>
                <a:latin typeface="Calibri"/>
                <a:ea typeface="Calibri"/>
                <a:cs typeface="Calibri"/>
                <a:sym typeface="Calibri"/>
              </a:rPr>
              <a:t>.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Every time particle </a:t>
            </a:r>
            <a:r>
              <a:rPr lang="en-US" sz="3200" b="0" i="1" u="none" strike="noStrike" cap="none" dirty="0" err="1">
                <a:solidFill>
                  <a:schemeClr val="dk1"/>
                </a:solidFill>
                <a:latin typeface="Calibri"/>
                <a:ea typeface="Calibri"/>
                <a:cs typeface="Calibri"/>
                <a:sym typeface="Calibri"/>
              </a:rPr>
              <a:t>i</a:t>
            </a:r>
            <a:r>
              <a:rPr lang="en-US" sz="3200" b="0" i="1" u="none" strike="noStrike" cap="none"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moves past the right boundary in the time interval k*</a:t>
            </a:r>
            <a:r>
              <a:rPr lang="en-US" sz="3200" b="0" i="0" u="none" strike="noStrike" cap="none" dirty="0" err="1">
                <a:solidFill>
                  <a:schemeClr val="dk1"/>
                </a:solidFill>
                <a:latin typeface="Calibri"/>
                <a:ea typeface="Calibri"/>
                <a:cs typeface="Calibri"/>
                <a:sym typeface="Calibri"/>
              </a:rPr>
              <a:t>dk</a:t>
            </a:r>
            <a:r>
              <a:rPr lang="en-US" sz="3200" b="0" i="0" u="none" strike="noStrike" cap="none" dirty="0">
                <a:solidFill>
                  <a:schemeClr val="dk1"/>
                </a:solidFill>
                <a:latin typeface="Calibri"/>
                <a:ea typeface="Calibri"/>
                <a:cs typeface="Calibri"/>
                <a:sym typeface="Calibri"/>
              </a:rPr>
              <a:t> to (k+1)*</a:t>
            </a:r>
            <a:r>
              <a:rPr lang="en-US" sz="3200" b="0" i="0" u="none" strike="noStrike" cap="none" dirty="0" err="1">
                <a:solidFill>
                  <a:schemeClr val="dk1"/>
                </a:solidFill>
                <a:latin typeface="Calibri"/>
                <a:ea typeface="Calibri"/>
                <a:cs typeface="Calibri"/>
                <a:sym typeface="Calibri"/>
              </a:rPr>
              <a:t>dk</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a:t>
            </a:r>
            <a:r>
              <a:rPr lang="en-US" sz="3200" b="0" i="0" u="none" strike="noStrike" cap="none" dirty="0" err="1">
                <a:solidFill>
                  <a:schemeClr val="dk1"/>
                </a:solidFill>
                <a:latin typeface="Calibri"/>
                <a:ea typeface="Calibri"/>
                <a:cs typeface="Calibri"/>
                <a:sym typeface="Calibri"/>
              </a:rPr>
              <a:t>i</a:t>
            </a:r>
            <a:r>
              <a:rPr lang="en-US" sz="3200" b="0" i="0" u="none" strike="noStrike" cap="none" dirty="0">
                <a:solidFill>
                  <a:schemeClr val="dk1"/>
                </a:solidFill>
                <a:latin typeface="Calibri"/>
                <a:ea typeface="Calibri"/>
                <a:cs typeface="Calibri"/>
                <a:sym typeface="Calibri"/>
              </a:rPr>
              <a:t>][k] is incremented by Lx.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Similarly, each time the particle moves past the left boundary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a:t>
            </a:r>
            <a:r>
              <a:rPr lang="en-US" sz="3200" b="0" i="0" u="none" strike="noStrike" cap="none" dirty="0" err="1">
                <a:solidFill>
                  <a:schemeClr val="dk1"/>
                </a:solidFill>
                <a:latin typeface="Calibri"/>
                <a:ea typeface="Calibri"/>
                <a:cs typeface="Calibri"/>
                <a:sym typeface="Calibri"/>
              </a:rPr>
              <a:t>i</a:t>
            </a:r>
            <a:r>
              <a:rPr lang="en-US" sz="3200" b="0" i="0" u="none" strike="noStrike" cap="none" dirty="0">
                <a:solidFill>
                  <a:schemeClr val="dk1"/>
                </a:solidFill>
                <a:latin typeface="Calibri"/>
                <a:ea typeface="Calibri"/>
                <a:cs typeface="Calibri"/>
                <a:sym typeface="Calibri"/>
              </a:rPr>
              <a:t>][k] is decremented by Lx.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 similar procedure is used for </a:t>
            </a:r>
            <a:r>
              <a:rPr lang="en-US" sz="3200" b="0" i="0" u="none" strike="noStrike" cap="none" dirty="0" err="1">
                <a:solidFill>
                  <a:schemeClr val="dk1"/>
                </a:solidFill>
                <a:latin typeface="Calibri"/>
                <a:ea typeface="Calibri"/>
                <a:cs typeface="Calibri"/>
                <a:sym typeface="Calibri"/>
              </a:rPr>
              <a:t>yWrap</a:t>
            </a:r>
            <a:r>
              <a:rPr lang="en-US" sz="3200" b="0" i="0" u="none" strike="noStrike" cap="none" dirty="0">
                <a:solidFill>
                  <a:schemeClr val="dk1"/>
                </a:solidFill>
                <a:latin typeface="Calibri"/>
                <a:ea typeface="Calibri"/>
                <a:cs typeface="Calibri"/>
                <a:sym typeface="Calibri"/>
              </a:rPr>
              <a:t>.</a:t>
            </a:r>
            <a:endParaRPr dirty="0"/>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44" name="Shape 3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45" name="Shape 345"/>
          <p:cNvPicPr preferRelativeResize="0"/>
          <p:nvPr/>
        </p:nvPicPr>
        <p:blipFill rotWithShape="1">
          <a:blip r:embed="rId3">
            <a:alphaModFix/>
          </a:blip>
          <a:srcRect l="18294" t="25793" r="4399" b="25595"/>
          <a:stretch/>
        </p:blipFill>
        <p:spPr>
          <a:xfrm>
            <a:off x="1" y="2248135"/>
            <a:ext cx="9036495" cy="3194721"/>
          </a:xfrm>
          <a:prstGeom prst="rect">
            <a:avLst/>
          </a:prstGeom>
          <a:noFill/>
          <a:ln>
            <a:noFill/>
          </a:ln>
        </p:spPr>
      </p:pic>
      <p:cxnSp>
        <p:nvCxnSpPr>
          <p:cNvPr id="346" name="Shape 346"/>
          <p:cNvCxnSpPr/>
          <p:nvPr/>
        </p:nvCxnSpPr>
        <p:spPr>
          <a:xfrm>
            <a:off x="8316416" y="3789040"/>
            <a:ext cx="288032" cy="0"/>
          </a:xfrm>
          <a:prstGeom prst="straightConnector1">
            <a:avLst/>
          </a:prstGeom>
          <a:noFill/>
          <a:ln w="19050" cap="flat" cmpd="sng">
            <a:solidFill>
              <a:srgbClr val="FF0000"/>
            </a:solidFill>
            <a:prstDash val="solid"/>
            <a:round/>
            <a:headEnd type="none" w="sm" len="sm"/>
            <a:tailEnd type="none" w="sm" len="sm"/>
          </a:ln>
        </p:spPr>
      </p:cxnSp>
      <p:cxnSp>
        <p:nvCxnSpPr>
          <p:cNvPr id="347" name="Shape 347"/>
          <p:cNvCxnSpPr/>
          <p:nvPr/>
        </p:nvCxnSpPr>
        <p:spPr>
          <a:xfrm>
            <a:off x="8316416" y="4005064"/>
            <a:ext cx="288032" cy="0"/>
          </a:xfrm>
          <a:prstGeom prst="straightConnector1">
            <a:avLst/>
          </a:prstGeom>
          <a:noFill/>
          <a:ln w="19050" cap="flat" cmpd="sng">
            <a:solidFill>
              <a:srgbClr val="FF0000"/>
            </a:solidFill>
            <a:prstDash val="solid"/>
            <a:round/>
            <a:headEnd type="none" w="sm" len="sm"/>
            <a:tailEnd type="none" w="sm" len="sm"/>
          </a:ln>
        </p:spPr>
      </p:cxnSp>
      <p:sp>
        <p:nvSpPr>
          <p:cNvPr id="348" name="Shape 348"/>
          <p:cNvSpPr txBox="1"/>
          <p:nvPr/>
        </p:nvSpPr>
        <p:spPr>
          <a:xfrm>
            <a:off x="7532985" y="4151663"/>
            <a:ext cx="16372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Textbook error!</a:t>
            </a:r>
            <a:endParaRPr sz="18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sp>
            <p:nvSpPr>
              <p:cNvPr id="4" name="矩形 3"/>
              <p:cNvSpPr/>
              <p:nvPr/>
            </p:nvSpPr>
            <p:spPr>
              <a:xfrm>
                <a:off x="179512" y="4509120"/>
                <a:ext cx="8964488" cy="1754326"/>
              </a:xfrm>
              <a:prstGeom prst="rect">
                <a:avLst/>
              </a:prstGeom>
            </p:spPr>
            <p:txBody>
              <a:bodyPr wrap="square">
                <a:spAutoFit/>
              </a:bodyPr>
              <a:lstStyle/>
              <a:p>
                <a:r>
                  <a:rPr lang="en-US" dirty="0"/>
                  <a:t>The time dependence of the mean square displacement </a:t>
                </a:r>
                <a14:m>
                  <m:oMath xmlns:m="http://schemas.openxmlformats.org/officeDocument/2006/math">
                    <m:acc>
                      <m:accPr>
                        <m:chr m:val="̅"/>
                        <m:ctrlPr>
                          <a:rPr lang="en-US" sz="1400" i="1" dirty="0">
                            <a:solidFill>
                              <a:prstClr val="black"/>
                            </a:solidFill>
                            <a:latin typeface="Cambria Math" panose="02040503050406030204" pitchFamily="18" charset="0"/>
                          </a:rPr>
                        </m:ctrlPr>
                      </m:accPr>
                      <m:e>
                        <m:r>
                          <a:rPr lang="en-US" sz="1400" i="1" dirty="0">
                            <a:solidFill>
                              <a:prstClr val="black"/>
                            </a:solidFill>
                            <a:latin typeface="Cambria Math"/>
                          </a:rPr>
                          <m:t>𝑅</m:t>
                        </m:r>
                        <m:d>
                          <m:dPr>
                            <m:ctrlPr>
                              <a:rPr lang="en-US" sz="1400" i="1" dirty="0">
                                <a:solidFill>
                                  <a:prstClr val="black"/>
                                </a:solidFill>
                                <a:latin typeface="Cambria Math" panose="02040503050406030204" pitchFamily="18" charset="0"/>
                              </a:rPr>
                            </m:ctrlPr>
                          </m:dPr>
                          <m:e>
                            <m:r>
                              <a:rPr lang="en-US" sz="1400" i="1" dirty="0">
                                <a:solidFill>
                                  <a:prstClr val="black"/>
                                </a:solidFill>
                                <a:latin typeface="Cambria Math"/>
                              </a:rPr>
                              <m:t>𝑡</m:t>
                            </m:r>
                          </m:e>
                        </m:d>
                        <m:r>
                          <a:rPr lang="en-US" sz="1400" i="1" baseline="30000" dirty="0">
                            <a:solidFill>
                              <a:prstClr val="black"/>
                            </a:solidFill>
                            <a:latin typeface="Cambria Math"/>
                          </a:rPr>
                          <m:t>2</m:t>
                        </m:r>
                      </m:e>
                    </m:acc>
                  </m:oMath>
                </a14:m>
                <a:r>
                  <a:rPr lang="en-US" dirty="0"/>
                  <a:t> for one particle in a</a:t>
                </a:r>
              </a:p>
              <a:p>
                <a:r>
                  <a:rPr lang="en-US" dirty="0"/>
                  <a:t>two-dimensional Lennard-Jones system with </a:t>
                </a:r>
                <a:r>
                  <a:rPr lang="en-US" i="1" dirty="0"/>
                  <a:t>N </a:t>
                </a:r>
                <a:r>
                  <a:rPr lang="en-US" dirty="0"/>
                  <a:t>= 16, </a:t>
                </a:r>
                <a:r>
                  <a:rPr lang="en-US" i="1" dirty="0"/>
                  <a:t>L </a:t>
                </a:r>
                <a:r>
                  <a:rPr lang="en-US" dirty="0"/>
                  <a:t>= 5, and </a:t>
                </a:r>
                <a:r>
                  <a:rPr lang="en-US" i="1" dirty="0"/>
                  <a:t>E </a:t>
                </a:r>
                <a:r>
                  <a:rPr lang="en-US" dirty="0"/>
                  <a:t>= 5</a:t>
                </a:r>
                <a:r>
                  <a:rPr lang="en-US" i="1" dirty="0"/>
                  <a:t>.</a:t>
                </a:r>
                <a:r>
                  <a:rPr lang="en-US" dirty="0"/>
                  <a:t>8115. The position of a</a:t>
                </a:r>
              </a:p>
              <a:p>
                <a:r>
                  <a:rPr lang="en-US" dirty="0"/>
                  <a:t>particle was saved at intervals of 0.5. Much better results can be obtained by averaging over all particles and over a longer run. The least squares fit was made between </a:t>
                </a:r>
                <a:r>
                  <a:rPr lang="en-US" i="1" dirty="0"/>
                  <a:t>t </a:t>
                </a:r>
                <a:r>
                  <a:rPr lang="en-US" dirty="0"/>
                  <a:t>= 1</a:t>
                </a:r>
                <a:r>
                  <a:rPr lang="en-US" i="1" dirty="0"/>
                  <a:t>.</a:t>
                </a:r>
                <a:r>
                  <a:rPr lang="en-US" dirty="0"/>
                  <a:t>5 and </a:t>
                </a:r>
                <a:r>
                  <a:rPr lang="en-US" i="1" dirty="0"/>
                  <a:t>t </a:t>
                </a:r>
                <a:r>
                  <a:rPr lang="en-US" dirty="0"/>
                  <a:t>= 5</a:t>
                </a:r>
                <a:r>
                  <a:rPr lang="en-US" i="1" dirty="0"/>
                  <a:t>.</a:t>
                </a:r>
                <a:r>
                  <a:rPr lang="en-US" dirty="0"/>
                  <a:t>5. As expected, this fit does not pass through the origin. The slope of the fit is 0.61. the</a:t>
                </a:r>
              </a:p>
              <a:p>
                <a:r>
                  <a:rPr lang="en-US" dirty="0"/>
                  <a:t>corresponding self-diffusion coefficient is </a:t>
                </a:r>
                <a:r>
                  <a:rPr lang="en-US" i="1" dirty="0"/>
                  <a:t>D </a:t>
                </a:r>
                <a:r>
                  <a:rPr lang="en-US" dirty="0"/>
                  <a:t>= 0</a:t>
                </a:r>
                <a:r>
                  <a:rPr lang="en-US" i="1" dirty="0"/>
                  <a:t>.</a:t>
                </a:r>
                <a:r>
                  <a:rPr lang="en-US" dirty="0"/>
                  <a:t>61</a:t>
                </a:r>
                <a:r>
                  <a:rPr lang="en-US" i="1" dirty="0"/>
                  <a:t>/</a:t>
                </a:r>
                <a:r>
                  <a:rPr lang="en-US" dirty="0"/>
                  <a:t>4 </a:t>
                </a:r>
                <a:r>
                  <a:rPr lang="en-US" i="1" dirty="0"/>
                  <a:t>≈ </a:t>
                </a:r>
                <a:r>
                  <a:rPr lang="en-US" dirty="0"/>
                  <a:t>0</a:t>
                </a:r>
                <a:r>
                  <a:rPr lang="en-US" i="1" dirty="0"/>
                  <a:t>.</a:t>
                </a:r>
                <a:r>
                  <a:rPr lang="en-US" dirty="0"/>
                  <a:t>15.</a:t>
                </a:r>
              </a:p>
            </p:txBody>
          </p:sp>
        </mc:Choice>
        <mc:Fallback xmlns="">
          <p:sp>
            <p:nvSpPr>
              <p:cNvPr id="4" name="矩形 3"/>
              <p:cNvSpPr>
                <a:spLocks noRot="1" noChangeAspect="1" noMove="1" noResize="1" noEditPoints="1" noAdjustHandles="1" noChangeArrowheads="1" noChangeShapeType="1" noTextEdit="1"/>
              </p:cNvSpPr>
              <p:nvPr/>
            </p:nvSpPr>
            <p:spPr>
              <a:xfrm>
                <a:off x="179512" y="4509120"/>
                <a:ext cx="8964488" cy="1754326"/>
              </a:xfrm>
              <a:prstGeom prst="rect">
                <a:avLst/>
              </a:prstGeom>
              <a:blipFill rotWithShape="1">
                <a:blip r:embed="rId2"/>
                <a:stretch>
                  <a:fillRect l="-544" t="-1742" b="-4878"/>
                </a:stretch>
              </a:blipFill>
            </p:spPr>
            <p:txBody>
              <a:bodyPr/>
              <a:lstStyle/>
              <a:p>
                <a:r>
                  <a:rPr lang="en-US">
                    <a:noFill/>
                  </a:rPr>
                  <a:t> </a:t>
                </a:r>
              </a:p>
            </p:txBody>
          </p:sp>
        </mc:Fallback>
      </mc:AlternateContent>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50" t="27976" r="25036" b="13492"/>
          <a:stretch/>
        </p:blipFill>
        <p:spPr bwMode="auto">
          <a:xfrm>
            <a:off x="1115616" y="260648"/>
            <a:ext cx="6299200" cy="428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2823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62" name="Shape 3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Another physically important property is the </a:t>
            </a:r>
            <a:r>
              <a:rPr lang="en-US" sz="3200" b="0" i="1" u="none" strike="noStrike" cap="none">
                <a:solidFill>
                  <a:schemeClr val="dk1"/>
                </a:solidFill>
                <a:latin typeface="Calibri"/>
                <a:ea typeface="Calibri"/>
                <a:cs typeface="Calibri"/>
                <a:sym typeface="Calibri"/>
              </a:rPr>
              <a:t>velocity autocorrelation function C</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Suppose that particle </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has velocity </a:t>
            </a:r>
            <a:r>
              <a:rPr lang="en-US" sz="3200" b="1" i="0" u="none" strike="noStrike" cap="none">
                <a:solidFill>
                  <a:schemeClr val="dk1"/>
                </a:solidFill>
                <a:latin typeface="Calibri"/>
                <a:ea typeface="Calibri"/>
                <a:cs typeface="Calibri"/>
                <a:sym typeface="Calibri"/>
              </a:rPr>
              <a:t>v</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at time </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0.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there were no net force on particle </a:t>
            </a:r>
            <a:r>
              <a:rPr lang="en-US" sz="3200" b="0" i="1" u="none" strike="noStrike" cap="none">
                <a:solidFill>
                  <a:schemeClr val="dk1"/>
                </a:solidFill>
                <a:latin typeface="Calibri"/>
                <a:ea typeface="Calibri"/>
                <a:cs typeface="Calibri"/>
                <a:sym typeface="Calibri"/>
              </a:rPr>
              <a:t>i</a:t>
            </a:r>
            <a:r>
              <a:rPr lang="en-US" sz="3200" b="0" i="0" u="none" strike="noStrike" cap="none">
                <a:solidFill>
                  <a:schemeClr val="dk1"/>
                </a:solidFill>
                <a:latin typeface="Calibri"/>
                <a:ea typeface="Calibri"/>
                <a:cs typeface="Calibri"/>
                <a:sym typeface="Calibri"/>
              </a:rPr>
              <a:t>, its velocity would remain constant.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altLang="zh-CN" dirty="0"/>
              <a:t>To avoid this inefficiency, we query the ODE solver using the </a:t>
            </a:r>
            <a:r>
              <a:rPr lang="en-US" altLang="zh-CN" dirty="0" err="1"/>
              <a:t>getRateCounter</a:t>
            </a:r>
            <a:r>
              <a:rPr lang="en-US" altLang="zh-CN" dirty="0"/>
              <a:t> method to determine if the position or the velocity is being computed.</a:t>
            </a:r>
            <a:endParaRPr lang="en-US" dirty="0"/>
          </a:p>
          <a:p>
            <a:r>
              <a:rPr lang="en-US" dirty="0"/>
              <a:t>We store the accelerations in an array during the second computation so that we use these values the next time </a:t>
            </a:r>
            <a:r>
              <a:rPr lang="en-US" dirty="0" err="1"/>
              <a:t>getRate</a:t>
            </a:r>
            <a:r>
              <a:rPr lang="en-US" dirty="0"/>
              <a:t> is invoked. </a:t>
            </a:r>
          </a:p>
          <a:p>
            <a:r>
              <a:rPr lang="en-US" dirty="0"/>
              <a:t>This trick is not general and should only be used if you understand exactly how the particular ODE solver behaves. </a:t>
            </a:r>
          </a:p>
          <a:p>
            <a:endParaRPr lang="en-US" dirty="0"/>
          </a:p>
        </p:txBody>
      </p:sp>
    </p:spTree>
    <p:extLst>
      <p:ext uri="{BB962C8B-B14F-4D97-AF65-F5344CB8AC3E}">
        <p14:creationId xmlns:p14="http://schemas.microsoft.com/office/powerpoint/2010/main" val="6852964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68" name="Shape 3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However, its interactions with other particles in the fluid will change the particle’s velocity,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and we expect that after several collisions,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its velocity will not be strongly correlated with its velocity at an earlier time. </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dirty="0"/>
                  <a:t>We define </a:t>
                </a:r>
                <a:r>
                  <a:rPr lang="en-US" i="1" dirty="0"/>
                  <a:t>C</a:t>
                </a:r>
                <a:r>
                  <a:rPr lang="en-US" dirty="0"/>
                  <a:t>(</a:t>
                </a:r>
                <a:r>
                  <a:rPr lang="en-US" i="1" dirty="0"/>
                  <a:t>t</a:t>
                </a:r>
                <a:r>
                  <a:rPr lang="en-US" dirty="0"/>
                  <a:t>) as </a:t>
                </a:r>
                <a:r>
                  <a:rPr lang="en-US" i="1" dirty="0"/>
                  <a:t>C</a:t>
                </a:r>
                <a:r>
                  <a:rPr lang="en-US" dirty="0"/>
                  <a:t>(</a:t>
                </a:r>
                <a:r>
                  <a:rPr lang="en-US" i="1" dirty="0"/>
                  <a:t>t</a:t>
                </a:r>
                <a:r>
                  <a:rPr lang="en-US" dirty="0"/>
                  <a:t>) = 1/</a:t>
                </a:r>
                <a:r>
                  <a:rPr lang="en-US" i="1" dirty="0"/>
                  <a:t>v</a:t>
                </a:r>
                <a:r>
                  <a:rPr lang="en-US" baseline="-25000" dirty="0"/>
                  <a:t>0</a:t>
                </a:r>
                <a:r>
                  <a:rPr lang="en-US" baseline="30000" dirty="0"/>
                  <a:t>2</a:t>
                </a:r>
                <a14:m>
                  <m:oMath xmlns:m="http://schemas.openxmlformats.org/officeDocument/2006/math">
                    <m:acc>
                      <m:accPr>
                        <m:chr m:val="̅"/>
                        <m:ctrlPr>
                          <a:rPr lang="en-US" i="1" smtClean="0">
                            <a:latin typeface="Cambria Math" panose="02040503050406030204" pitchFamily="18" charset="0"/>
                          </a:rPr>
                        </m:ctrlPr>
                      </m:accPr>
                      <m:e>
                        <m:r>
                          <m:rPr>
                            <m:nor/>
                          </m:rPr>
                          <a:rPr lang="en-US" b="1" dirty="0"/>
                          <m:t>v</m:t>
                        </m:r>
                        <m:r>
                          <m:rPr>
                            <m:nor/>
                          </m:rPr>
                          <a:rPr lang="en-US" i="1" baseline="-25000" dirty="0"/>
                          <m:t>i</m:t>
                        </m:r>
                        <m:r>
                          <m:rPr>
                            <m:nor/>
                          </m:rPr>
                          <a:rPr lang="en-US" dirty="0"/>
                          <m:t>(</m:t>
                        </m:r>
                        <m:r>
                          <m:rPr>
                            <m:nor/>
                          </m:rPr>
                          <a:rPr lang="en-US" i="1" dirty="0"/>
                          <m:t>t</m:t>
                        </m:r>
                        <m:r>
                          <m:rPr>
                            <m:nor/>
                          </m:rPr>
                          <a:rPr lang="en-US" dirty="0"/>
                          <m:t>) </m:t>
                        </m:r>
                        <m:r>
                          <m:rPr>
                            <m:nor/>
                          </m:rPr>
                          <a:rPr lang="en-US" i="1" dirty="0"/>
                          <m:t>· </m:t>
                        </m:r>
                        <m:r>
                          <m:rPr>
                            <m:nor/>
                          </m:rPr>
                          <a:rPr lang="en-US" b="1" dirty="0"/>
                          <m:t>v</m:t>
                        </m:r>
                        <m:r>
                          <m:rPr>
                            <m:nor/>
                          </m:rPr>
                          <a:rPr lang="en-US" i="1" baseline="-25000" dirty="0"/>
                          <m:t>i</m:t>
                        </m:r>
                        <m:r>
                          <m:rPr>
                            <m:nor/>
                          </m:rPr>
                          <a:rPr lang="en-US" dirty="0"/>
                          <m:t>(0)</m:t>
                        </m:r>
                      </m:e>
                    </m:acc>
                  </m:oMath>
                </a14:m>
                <a:r>
                  <a:rPr lang="en-US" i="1" dirty="0"/>
                  <a:t>,</a:t>
                </a:r>
              </a:p>
              <a:p>
                <a:r>
                  <a:rPr lang="en-US" dirty="0"/>
                  <a:t>where </a:t>
                </a:r>
                <a:r>
                  <a:rPr lang="en-US" i="1" dirty="0"/>
                  <a:t>v</a:t>
                </a:r>
                <a:r>
                  <a:rPr lang="en-US" baseline="-25000" dirty="0"/>
                  <a:t>0</a:t>
                </a:r>
                <a:r>
                  <a:rPr lang="en-US" baseline="30000" dirty="0"/>
                  <a:t>2</a:t>
                </a:r>
                <a:r>
                  <a:rPr lang="en-US" dirty="0"/>
                  <a:t> = </a:t>
                </a:r>
                <a14:m>
                  <m:oMath xmlns:m="http://schemas.openxmlformats.org/officeDocument/2006/math">
                    <m:acc>
                      <m:accPr>
                        <m:chr m:val="̅"/>
                        <m:ctrlPr>
                          <a:rPr lang="en-US" i="1">
                            <a:latin typeface="Cambria Math" panose="02040503050406030204" pitchFamily="18" charset="0"/>
                          </a:rPr>
                        </m:ctrlPr>
                      </m:accPr>
                      <m:e>
                        <m:r>
                          <m:rPr>
                            <m:nor/>
                          </m:rPr>
                          <a:rPr lang="en-US" b="1" dirty="0"/>
                          <m:t>v</m:t>
                        </m:r>
                        <m:r>
                          <m:rPr>
                            <m:nor/>
                          </m:rPr>
                          <a:rPr lang="en-US" i="1" baseline="-25000" dirty="0"/>
                          <m:t>i</m:t>
                        </m:r>
                        <m:r>
                          <m:rPr>
                            <m:nor/>
                          </m:rPr>
                          <a:rPr lang="en-US" dirty="0"/>
                          <m:t>(</m:t>
                        </m:r>
                        <m:r>
                          <m:rPr>
                            <m:nor/>
                          </m:rPr>
                          <a:rPr lang="en-US" b="0" i="1" dirty="0" smtClean="0"/>
                          <m:t>0</m:t>
                        </m:r>
                        <m:r>
                          <m:rPr>
                            <m:nor/>
                          </m:rPr>
                          <a:rPr lang="en-US" dirty="0"/>
                          <m:t>) </m:t>
                        </m:r>
                        <m:r>
                          <m:rPr>
                            <m:nor/>
                          </m:rPr>
                          <a:rPr lang="en-US" i="1" dirty="0"/>
                          <m:t>· </m:t>
                        </m:r>
                        <m:r>
                          <m:rPr>
                            <m:nor/>
                          </m:rPr>
                          <a:rPr lang="en-US" b="1" dirty="0"/>
                          <m:t>v</m:t>
                        </m:r>
                        <m:r>
                          <m:rPr>
                            <m:nor/>
                          </m:rPr>
                          <a:rPr lang="en-US" i="1" baseline="-25000" dirty="0"/>
                          <m:t>i</m:t>
                        </m:r>
                        <m:r>
                          <m:rPr>
                            <m:nor/>
                          </m:rPr>
                          <a:rPr lang="en-US" dirty="0"/>
                          <m:t>(0)</m:t>
                        </m:r>
                      </m:e>
                    </m:acc>
                  </m:oMath>
                </a14:m>
                <a:r>
                  <a:rPr lang="en-US" dirty="0"/>
                  <a:t> = </a:t>
                </a:r>
                <a:r>
                  <a:rPr lang="en-US" i="1" dirty="0" err="1"/>
                  <a:t>kTd</a:t>
                </a:r>
                <a:r>
                  <a:rPr lang="en-US" i="1" dirty="0"/>
                  <a:t>/m</a:t>
                </a:r>
                <a:r>
                  <a:rPr lang="en-US" dirty="0"/>
                  <a:t>. </a:t>
                </a:r>
              </a:p>
              <a:p>
                <a:r>
                  <a:rPr lang="en-US" dirty="0"/>
                  <a:t>We have defined </a:t>
                </a:r>
                <a:r>
                  <a:rPr lang="en-US" i="1" dirty="0"/>
                  <a:t>C</a:t>
                </a:r>
                <a:r>
                  <a:rPr lang="en-US" dirty="0"/>
                  <a:t>(</a:t>
                </a:r>
                <a:r>
                  <a:rPr lang="en-US" i="1" dirty="0"/>
                  <a:t>t</a:t>
                </a:r>
                <a:r>
                  <a:rPr lang="en-US" dirty="0"/>
                  <a:t>) such that </a:t>
                </a:r>
                <a:r>
                  <a:rPr lang="en-US" i="1" dirty="0"/>
                  <a:t>C</a:t>
                </a:r>
                <a:r>
                  <a:rPr lang="en-US" dirty="0"/>
                  <a:t>(</a:t>
                </a:r>
                <a:r>
                  <a:rPr lang="en-US" i="1" dirty="0"/>
                  <a:t>t </a:t>
                </a:r>
                <a:r>
                  <a:rPr lang="en-US" dirty="0"/>
                  <a:t>= 0) = 1. </a:t>
                </a:r>
              </a:p>
              <a:p>
                <a:r>
                  <a:rPr lang="en-US" dirty="0"/>
                  <a:t>As in our discussion of the mean square displacement, the average is over all possible time origins.</a:t>
                </a:r>
              </a:p>
              <a:p>
                <a:r>
                  <a:rPr lang="en-US" dirty="0"/>
                  <a:t>Better results would be obtained by averaging over all particles. </a:t>
                </a:r>
              </a:p>
              <a:p>
                <a:r>
                  <a:rPr lang="en-US" dirty="0"/>
                  <a:t>For large time differences </a:t>
                </a:r>
                <a:r>
                  <a:rPr lang="en-US" i="1" dirty="0"/>
                  <a:t>t</a:t>
                </a:r>
                <a:r>
                  <a:rPr lang="en-US" dirty="0"/>
                  <a:t>, we expect </a:t>
                </a:r>
                <a:r>
                  <a:rPr lang="en-US" b="1" dirty="0"/>
                  <a:t>v</a:t>
                </a:r>
                <a:r>
                  <a:rPr lang="en-US" i="1" baseline="-25000" dirty="0"/>
                  <a:t>i</a:t>
                </a:r>
                <a:r>
                  <a:rPr lang="en-US" dirty="0"/>
                  <a:t>(</a:t>
                </a:r>
                <a:r>
                  <a:rPr lang="en-US" i="1" dirty="0"/>
                  <a:t>t</a:t>
                </a:r>
                <a:r>
                  <a:rPr lang="en-US" dirty="0"/>
                  <a:t>) to be independent of </a:t>
                </a:r>
                <a:r>
                  <a:rPr lang="en-US" b="1" dirty="0"/>
                  <a:t>v</a:t>
                </a:r>
                <a:r>
                  <a:rPr lang="en-US" i="1" baseline="-25000" dirty="0"/>
                  <a:t>i</a:t>
                </a:r>
                <a:r>
                  <a:rPr lang="en-US" dirty="0"/>
                  <a:t>(0), and hence </a:t>
                </a:r>
                <a:r>
                  <a:rPr lang="en-US" i="1" dirty="0"/>
                  <a:t>C</a:t>
                </a:r>
                <a:r>
                  <a:rPr lang="en-US" dirty="0"/>
                  <a:t>(</a:t>
                </a:r>
                <a:r>
                  <a:rPr lang="en-US" i="1" dirty="0"/>
                  <a:t>t</a:t>
                </a:r>
                <a:r>
                  <a:rPr lang="en-US" dirty="0"/>
                  <a:t>) </a:t>
                </a:r>
                <a:r>
                  <a:rPr lang="en-US" i="1" dirty="0"/>
                  <a:t>→ </a:t>
                </a:r>
                <a:r>
                  <a:rPr lang="en-US" dirty="0"/>
                  <a:t>0 for </a:t>
                </a:r>
                <a:r>
                  <a:rPr lang="en-US" i="1" dirty="0"/>
                  <a:t>t → ∞</a:t>
                </a:r>
                <a:r>
                  <a:rPr lang="en-US" dirty="0"/>
                  <a:t>. (We have implicitly assumed that </a:t>
                </a:r>
                <a:r>
                  <a:rPr lang="en-US" b="1" dirty="0"/>
                  <a:t>v</a:t>
                </a:r>
                <a:r>
                  <a:rPr lang="en-US" i="1" baseline="-25000" dirty="0"/>
                  <a:t>i</a:t>
                </a:r>
                <a:r>
                  <a:rPr lang="en-US" dirty="0"/>
                  <a:t>(</a:t>
                </a:r>
                <a:r>
                  <a:rPr lang="en-US" i="1" dirty="0"/>
                  <a:t>t</a:t>
                </a:r>
                <a:r>
                  <a:rPr lang="en-US" dirty="0"/>
                  <a:t>) = 0.)</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1887" r="-370"/>
                </a:stretch>
              </a:blipFill>
            </p:spPr>
            <p:txBody>
              <a:bodyPr/>
              <a:lstStyle/>
              <a:p>
                <a:r>
                  <a:rPr lang="en-US">
                    <a:noFill/>
                  </a:rPr>
                  <a:t> </a:t>
                </a:r>
              </a:p>
            </p:txBody>
          </p:sp>
        </mc:Fallback>
      </mc:AlternateContent>
    </p:spTree>
    <p:extLst>
      <p:ext uri="{BB962C8B-B14F-4D97-AF65-F5344CB8AC3E}">
        <p14:creationId xmlns:p14="http://schemas.microsoft.com/office/powerpoint/2010/main" val="30160587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dirty="0"/>
                  <a:t>It can be shown that the self-diffusion coefficient defined by can be related to the integral of </a:t>
                </a:r>
                <a:r>
                  <a:rPr lang="en-US" i="1" dirty="0"/>
                  <a:t>C</a:t>
                </a:r>
                <a:r>
                  <a:rPr lang="en-US" dirty="0"/>
                  <a:t>(</a:t>
                </a:r>
                <a:r>
                  <a:rPr lang="en-US" i="1" dirty="0"/>
                  <a:t>t</a:t>
                </a:r>
                <a:r>
                  <a:rPr lang="en-US" dirty="0"/>
                  <a:t>): D=v</a:t>
                </a:r>
                <a:r>
                  <a:rPr lang="en-US" baseline="-25000" dirty="0"/>
                  <a:t>0</a:t>
                </a:r>
                <a:r>
                  <a:rPr lang="en-US" baseline="30000" dirty="0"/>
                  <a:t>2</a:t>
                </a:r>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a:rPr>
                          <m:t>0</m:t>
                        </m:r>
                      </m:sub>
                      <m:sup>
                        <m:r>
                          <a:rPr lang="en-US" i="1" smtClean="0">
                            <a:latin typeface="Cambria Math"/>
                            <a:ea typeface="Cambria Math"/>
                          </a:rPr>
                          <m:t>∞</m:t>
                        </m:r>
                      </m:sup>
                      <m:e>
                        <m:r>
                          <a:rPr lang="en-US" b="0" i="1" smtClean="0">
                            <a:latin typeface="Cambria Math"/>
                          </a:rPr>
                          <m:t>𝐶</m:t>
                        </m:r>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𝑑𝑡</m:t>
                        </m:r>
                      </m:e>
                    </m:nary>
                  </m:oMath>
                </a14:m>
                <a:endParaRPr lang="en-US" dirty="0"/>
              </a:p>
              <a:p>
                <a:r>
                  <a:rPr lang="en-US" dirty="0"/>
                  <a:t>Other transport coefficients such as the shear viscosity and the thermal conductivity also can be expressed as an integral over a corresponding autocorrelation function.</a:t>
                </a:r>
              </a:p>
              <a:p>
                <a:r>
                  <a:rPr lang="en-US" dirty="0"/>
                  <a:t>You are strongly encouraged to calculate all these quantities in your project if you like.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830" r="-2815" b="-674"/>
                </a:stretch>
              </a:blipFill>
            </p:spPr>
            <p:txBody>
              <a:bodyPr/>
              <a:lstStyle/>
              <a:p>
                <a:r>
                  <a:rPr lang="en-US">
                    <a:noFill/>
                  </a:rPr>
                  <a:t> </a:t>
                </a:r>
              </a:p>
            </p:txBody>
          </p:sp>
        </mc:Fallback>
      </mc:AlternateContent>
    </p:spTree>
    <p:extLst>
      <p:ext uri="{BB962C8B-B14F-4D97-AF65-F5344CB8AC3E}">
        <p14:creationId xmlns:p14="http://schemas.microsoft.com/office/powerpoint/2010/main" val="42235405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Heat bath</a:t>
            </a:r>
            <a:endParaRPr/>
          </a:p>
        </p:txBody>
      </p:sp>
      <p:sp>
        <p:nvSpPr>
          <p:cNvPr id="386" name="Shape 3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implement canonical ensemble, we need to fix the temperature.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Also, such practice can largely reduce the error accumulation in </a:t>
            </a:r>
            <a:r>
              <a:rPr lang="en-US" sz="2800" b="0" i="0" u="none" strike="noStrike" cap="none" dirty="0" err="1">
                <a:solidFill>
                  <a:schemeClr val="dk1"/>
                </a:solidFill>
                <a:latin typeface="Calibri"/>
                <a:ea typeface="Calibri"/>
                <a:cs typeface="Calibri"/>
                <a:sym typeface="Calibri"/>
              </a:rPr>
              <a:t>Verlet</a:t>
            </a:r>
            <a:r>
              <a:rPr lang="en-US" sz="2800" b="0" i="0" u="none" strike="noStrike" cap="none" dirty="0">
                <a:solidFill>
                  <a:schemeClr val="dk1"/>
                </a:solidFill>
                <a:latin typeface="Calibri"/>
                <a:ea typeface="Calibri"/>
                <a:cs typeface="Calibri"/>
                <a:sym typeface="Calibri"/>
              </a:rPr>
              <a:t> algorithm. </a:t>
            </a:r>
            <a:endParaRP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dirty="0"/>
                  <a:t>One straightforward way </a:t>
                </a:r>
              </a:p>
              <a:p>
                <a:pPr lvl="1"/>
                <a:r>
                  <a:rPr lang="en-US" altLang="zh-CN" sz="2200" dirty="0"/>
                  <a:t>Calculate average kinetic energy, and rescale to the desired kinetic energy </a:t>
                </a:r>
                <a14:m>
                  <m:oMath xmlns:m="http://schemas.openxmlformats.org/officeDocument/2006/math">
                    <m:sSubSup>
                      <m:sSubSupPr>
                        <m:ctrlPr>
                          <a:rPr lang="en-US" altLang="zh-CN" sz="2000" b="0" i="1" smtClean="0">
                            <a:latin typeface="Cambria Math" panose="02040503050406030204" pitchFamily="18" charset="0"/>
                          </a:rPr>
                        </m:ctrlPr>
                      </m:sSubSupPr>
                      <m:e>
                        <m:acc>
                          <m:accPr>
                            <m:chr m:val="⃑"/>
                            <m:ctrlPr>
                              <a:rPr lang="en-GB" altLang="zh-CN" sz="2000" i="1">
                                <a:latin typeface="Cambria Math" panose="02040503050406030204" pitchFamily="18" charset="0"/>
                              </a:rPr>
                            </m:ctrlPr>
                          </m:accPr>
                          <m:e>
                            <m:r>
                              <a:rPr lang="en-GB" altLang="zh-CN" sz="2000" i="1">
                                <a:latin typeface="Cambria Math" panose="02040503050406030204" pitchFamily="18" charset="0"/>
                              </a:rPr>
                              <m:t>𝑣</m:t>
                            </m:r>
                          </m:e>
                        </m:acc>
                      </m:e>
                      <m:sub>
                        <m:r>
                          <a:rPr lang="en-US" altLang="zh-CN" sz="2000" b="0" i="1" smtClean="0">
                            <a:latin typeface="Cambria Math"/>
                          </a:rPr>
                          <m:t>𝑡</m:t>
                        </m:r>
                      </m:sub>
                      <m:sup>
                        <m:r>
                          <a:rPr lang="en-US" altLang="zh-CN" sz="2000" b="0" i="1" smtClean="0">
                            <a:latin typeface="Cambria Math"/>
                          </a:rPr>
                          <m:t>𝑛𝑒𝑤</m:t>
                        </m:r>
                      </m:sup>
                    </m:sSubSup>
                    <m:r>
                      <a:rPr lang="en-US" altLang="zh-CN" sz="2000" b="0" i="1" smtClean="0">
                        <a:latin typeface="Cambria Math"/>
                      </a:rPr>
                      <m:t>=</m:t>
                    </m:r>
                    <m:rad>
                      <m:radPr>
                        <m:degHide m:val="on"/>
                        <m:ctrlPr>
                          <a:rPr lang="en-US" altLang="zh-CN" sz="2000" b="0" i="1" smtClean="0">
                            <a:latin typeface="Cambria Math" panose="02040503050406030204" pitchFamily="18" charset="0"/>
                          </a:rPr>
                        </m:ctrlPr>
                      </m:radPr>
                      <m:deg/>
                      <m:e>
                        <m:f>
                          <m:fPr>
                            <m:ctrlPr>
                              <a:rPr lang="en-US" altLang="zh-CN" sz="2000" b="0" i="1" smtClean="0">
                                <a:latin typeface="Cambria Math" panose="02040503050406030204" pitchFamily="18" charset="0"/>
                              </a:rPr>
                            </m:ctrlPr>
                          </m:fPr>
                          <m:num>
                            <m:r>
                              <a:rPr lang="en-US" altLang="zh-CN" sz="2000" b="0" i="1" smtClean="0">
                                <a:latin typeface="Cambria Math"/>
                              </a:rPr>
                              <m:t>&lt;</m:t>
                            </m:r>
                            <m:r>
                              <a:rPr lang="en-US" altLang="zh-CN" sz="2000" b="0" i="1" smtClean="0">
                                <a:latin typeface="Cambria Math"/>
                              </a:rPr>
                              <m:t>𝐾</m:t>
                            </m:r>
                            <m:sSub>
                              <m:sSubPr>
                                <m:ctrlPr>
                                  <a:rPr lang="en-US" altLang="zh-CN" sz="2000" b="0" i="1" smtClean="0">
                                    <a:latin typeface="Cambria Math" panose="02040503050406030204" pitchFamily="18" charset="0"/>
                                  </a:rPr>
                                </m:ctrlPr>
                              </m:sSubPr>
                              <m:e>
                                <m:r>
                                  <a:rPr lang="en-US" altLang="zh-CN" sz="2000" b="0" i="1" smtClean="0">
                                    <a:latin typeface="Cambria Math"/>
                                  </a:rPr>
                                  <m:t>&gt;</m:t>
                                </m:r>
                              </m:e>
                              <m:sub>
                                <m:r>
                                  <a:rPr lang="en-US" altLang="zh-CN" sz="2000" b="0" i="1" smtClean="0">
                                    <a:latin typeface="Cambria Math"/>
                                  </a:rPr>
                                  <m:t>𝑑𝑒𝑠𝑖𝑟𝑒𝑑</m:t>
                                </m:r>
                              </m:sub>
                            </m:sSub>
                          </m:num>
                          <m:den>
                            <m:r>
                              <a:rPr lang="en-US" altLang="zh-CN" sz="2000" b="0" i="1" smtClean="0">
                                <a:latin typeface="Cambria Math"/>
                              </a:rPr>
                              <m:t>&lt;</m:t>
                            </m:r>
                            <m:r>
                              <a:rPr lang="en-US" altLang="zh-CN" sz="2000" b="0" i="1" smtClean="0">
                                <a:latin typeface="Cambria Math"/>
                              </a:rPr>
                              <m:t>𝐾</m:t>
                            </m:r>
                            <m:r>
                              <a:rPr lang="en-US" altLang="zh-CN" sz="2000" b="0" i="1" smtClean="0">
                                <a:latin typeface="Cambria Math"/>
                              </a:rPr>
                              <m:t>&gt;</m:t>
                            </m:r>
                          </m:den>
                        </m:f>
                      </m:e>
                    </m:rad>
                    <m:sSub>
                      <m:sSubPr>
                        <m:ctrlPr>
                          <a:rPr lang="en-US" altLang="zh-CN" sz="2400" b="0" i="1" smtClean="0">
                            <a:latin typeface="Cambria Math" panose="02040503050406030204" pitchFamily="18" charset="0"/>
                          </a:rPr>
                        </m:ctrlPr>
                      </m:sSub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b="0" i="1" smtClean="0">
                            <a:latin typeface="Cambria Math"/>
                          </a:rPr>
                          <m:t>𝑡</m:t>
                        </m:r>
                      </m:sub>
                    </m:sSub>
                  </m:oMath>
                </a14:m>
                <a:endParaRPr lang="en-US" altLang="zh-CN" sz="2400" b="0" dirty="0"/>
              </a:p>
              <a:p>
                <a:pPr lvl="1"/>
                <a:r>
                  <a:rPr lang="en-US" altLang="zh-CN" sz="2800" dirty="0"/>
                  <a:t>Indeed we have cancelled numerical error in velocity, but the system will not have enough time to reach equilibrium</a:t>
                </a:r>
                <a:r>
                  <a:rPr lang="en-US" altLang="zh-CN" sz="2800" dirty="0" smtClean="0"/>
                  <a:t>.</a:t>
                </a:r>
              </a:p>
              <a:p>
                <a:pPr lvl="1"/>
                <a:r>
                  <a:rPr lang="en-US" altLang="zh-CN" dirty="0" smtClean="0"/>
                  <a:t>How to solve this problem?</a:t>
                </a:r>
                <a:endParaRPr lang="en-US" altLang="zh-CN" sz="2800" dirty="0" smtClean="0"/>
              </a:p>
              <a:p>
                <a:pPr lvl="1"/>
                <a:endParaRPr lang="en-US" altLang="zh-CN"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53841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Implementation of heat bath</a:t>
            </a:r>
            <a:br>
              <a:rPr lang="en-US" altLang="zh-CN" dirty="0"/>
            </a:br>
            <a:r>
              <a:rPr lang="en-US" altLang="zh-CN" dirty="0"/>
              <a:t>How 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08002" y="2160590"/>
                <a:ext cx="7199084" cy="4292746"/>
              </a:xfrm>
            </p:spPr>
            <p:txBody>
              <a:bodyPr>
                <a:normAutofit/>
              </a:bodyPr>
              <a:lstStyle/>
              <a:p>
                <a:r>
                  <a:rPr lang="en-US" altLang="zh-CN" sz="2400" dirty="0"/>
                  <a:t>One alternative way: weak coupling with heat bath</a:t>
                </a:r>
              </a:p>
              <a:p>
                <a:r>
                  <a:rPr lang="en-US" altLang="zh-CN" sz="2400" dirty="0"/>
                  <a:t>Instead of very efficient heat transfer between particles and heat bath, we could make the heat transfer slower.</a:t>
                </a:r>
              </a:p>
              <a:p>
                <a:r>
                  <a:rPr lang="en-US" altLang="zh-CN" sz="2400" dirty="0"/>
                  <a:t>We can introduce a time scale for heat transfer, and write the formula as:</a:t>
                </a:r>
              </a:p>
              <a:p>
                <a14:m>
                  <m:oMath xmlns:m="http://schemas.openxmlformats.org/officeDocument/2006/math">
                    <m:sSubSup>
                      <m:sSubSupPr>
                        <m:ctrlPr>
                          <a:rPr lang="en-US" altLang="zh-CN" sz="2400" i="1">
                            <a:latin typeface="Cambria Math" panose="02040503050406030204" pitchFamily="18" charset="0"/>
                          </a:rPr>
                        </m:ctrlPr>
                      </m:sSubSup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i="1">
                            <a:latin typeface="Cambria Math"/>
                          </a:rPr>
                          <m:t>𝑡</m:t>
                        </m:r>
                      </m:sub>
                      <m:sup>
                        <m:r>
                          <a:rPr lang="en-US" altLang="zh-CN" sz="2400" i="1">
                            <a:latin typeface="Cambria Math"/>
                          </a:rPr>
                          <m:t>𝑛𝑒𝑤</m:t>
                        </m:r>
                      </m:sup>
                    </m:sSubSup>
                    <m:r>
                      <a:rPr lang="en-US" altLang="zh-CN" sz="2400" i="1">
                        <a:latin typeface="Cambria Math"/>
                      </a:rPr>
                      <m:t>=</m:t>
                    </m:r>
                    <m:rad>
                      <m:radPr>
                        <m:degHide m:val="on"/>
                        <m:ctrlPr>
                          <a:rPr lang="en-US" altLang="zh-CN" sz="2400" i="1">
                            <a:latin typeface="Cambria Math" panose="02040503050406030204" pitchFamily="18" charset="0"/>
                          </a:rPr>
                        </m:ctrlPr>
                      </m:radPr>
                      <m:deg/>
                      <m:e>
                        <m:r>
                          <a:rPr lang="en-US" altLang="zh-CN" sz="2400" b="0" i="1" smtClean="0">
                            <a:latin typeface="Cambria Math"/>
                          </a:rPr>
                          <m:t>1−</m:t>
                        </m:r>
                        <m:f>
                          <m:fPr>
                            <m:ctrlPr>
                              <a:rPr lang="en-US" altLang="zh-CN" sz="2400" b="0" i="1" smtClean="0">
                                <a:latin typeface="Cambria Math" panose="02040503050406030204" pitchFamily="18" charset="0"/>
                              </a:rPr>
                            </m:ctrlPr>
                          </m:fPr>
                          <m:num>
                            <m:r>
                              <a:rPr lang="en-US" altLang="zh-CN" sz="2400" b="0" i="1" smtClean="0">
                                <a:latin typeface="Cambria Math"/>
                              </a:rPr>
                              <m:t>𝑑𝑡</m:t>
                            </m:r>
                          </m:num>
                          <m:den>
                            <m:r>
                              <a:rPr lang="zh-CN" altLang="en-US" sz="2400" b="0" i="1" smtClean="0">
                                <a:latin typeface="Cambria Math"/>
                              </a:rPr>
                              <m:t>𝜏</m:t>
                            </m:r>
                          </m:den>
                        </m:f>
                        <m:r>
                          <a:rPr lang="en-US" altLang="zh-CN" sz="2400" b="0" i="1" smtClean="0">
                            <a:latin typeface="Cambria Math"/>
                          </a:rPr>
                          <m:t>(</m:t>
                        </m:r>
                        <m:f>
                          <m:fPr>
                            <m:ctrlPr>
                              <a:rPr lang="en-US" altLang="zh-CN" sz="2400" i="1">
                                <a:latin typeface="Cambria Math" panose="02040503050406030204" pitchFamily="18" charset="0"/>
                              </a:rPr>
                            </m:ctrlPr>
                          </m:fPr>
                          <m:num>
                            <m:r>
                              <a:rPr lang="en-US" altLang="zh-CN" sz="2400" i="1">
                                <a:latin typeface="Cambria Math"/>
                              </a:rPr>
                              <m:t>&lt;</m:t>
                            </m:r>
                            <m:r>
                              <a:rPr lang="en-US" altLang="zh-CN" sz="2400" i="1">
                                <a:latin typeface="Cambria Math"/>
                              </a:rPr>
                              <m:t>𝐾</m:t>
                            </m:r>
                            <m:sSub>
                              <m:sSubPr>
                                <m:ctrlPr>
                                  <a:rPr lang="en-US" altLang="zh-CN" sz="2400" i="1">
                                    <a:latin typeface="Cambria Math" panose="02040503050406030204" pitchFamily="18" charset="0"/>
                                  </a:rPr>
                                </m:ctrlPr>
                              </m:sSubPr>
                              <m:e>
                                <m:r>
                                  <a:rPr lang="en-US" altLang="zh-CN" sz="2400" i="1">
                                    <a:latin typeface="Cambria Math"/>
                                  </a:rPr>
                                  <m:t>&gt;</m:t>
                                </m:r>
                              </m:e>
                              <m:sub>
                                <m:r>
                                  <a:rPr lang="en-US" altLang="zh-CN" sz="2400" i="1">
                                    <a:latin typeface="Cambria Math"/>
                                  </a:rPr>
                                  <m:t>𝑑𝑒𝑠𝑖𝑟𝑒𝑑</m:t>
                                </m:r>
                              </m:sub>
                            </m:sSub>
                          </m:num>
                          <m:den>
                            <m:r>
                              <a:rPr lang="en-US" altLang="zh-CN" sz="2400" i="1">
                                <a:latin typeface="Cambria Math"/>
                              </a:rPr>
                              <m:t>&lt;</m:t>
                            </m:r>
                            <m:r>
                              <a:rPr lang="en-US" altLang="zh-CN" sz="2400" i="1">
                                <a:latin typeface="Cambria Math"/>
                              </a:rPr>
                              <m:t>𝐾</m:t>
                            </m:r>
                            <m:r>
                              <a:rPr lang="en-US" altLang="zh-CN" sz="2400" i="1">
                                <a:latin typeface="Cambria Math"/>
                              </a:rPr>
                              <m:t>&gt;</m:t>
                            </m:r>
                          </m:den>
                        </m:f>
                        <m:r>
                          <a:rPr lang="en-US" altLang="zh-CN" sz="2400" b="0" i="1" smtClean="0">
                            <a:latin typeface="Cambria Math"/>
                          </a:rPr>
                          <m:t>−1)</m:t>
                        </m:r>
                      </m:e>
                    </m:rad>
                    <m:sSub>
                      <m:sSubPr>
                        <m:ctrlPr>
                          <a:rPr lang="en-US" altLang="zh-CN" sz="2800" i="1">
                            <a:latin typeface="Cambria Math" panose="02040503050406030204" pitchFamily="18" charset="0"/>
                          </a:rPr>
                        </m:ctrlPr>
                      </m:sSubPr>
                      <m:e>
                        <m:acc>
                          <m:accPr>
                            <m:chr m:val="⃑"/>
                            <m:ctrlPr>
                              <a:rPr lang="en-GB" altLang="zh-CN" sz="2800" i="1">
                                <a:latin typeface="Cambria Math" panose="02040503050406030204" pitchFamily="18" charset="0"/>
                              </a:rPr>
                            </m:ctrlPr>
                          </m:accPr>
                          <m:e>
                            <m:r>
                              <a:rPr lang="en-GB" altLang="zh-CN" sz="2800" i="1">
                                <a:latin typeface="Cambria Math" panose="02040503050406030204" pitchFamily="18" charset="0"/>
                              </a:rPr>
                              <m:t>𝑣</m:t>
                            </m:r>
                          </m:e>
                        </m:acc>
                      </m:e>
                      <m:sub>
                        <m:r>
                          <a:rPr lang="en-US" altLang="zh-CN" sz="2800" i="1">
                            <a:latin typeface="Cambria Math"/>
                          </a:rPr>
                          <m:t>𝑡</m:t>
                        </m:r>
                      </m:sub>
                    </m:sSub>
                  </m:oMath>
                </a14:m>
                <a:endParaRPr lang="en-US" altLang="zh-CN" sz="2400" dirty="0"/>
              </a:p>
              <a:p>
                <a:pPr marL="400050" lvl="1" indent="0">
                  <a:buNone/>
                </a:pPr>
                <a14:m>
                  <m:oMath xmlns:m="http://schemas.openxmlformats.org/officeDocument/2006/math">
                    <m:r>
                      <a:rPr lang="en-US" altLang="zh-CN" sz="2000" i="1">
                        <a:latin typeface="Cambria Math"/>
                      </a:rPr>
                      <m:t>𝑑𝑡</m:t>
                    </m:r>
                  </m:oMath>
                </a14:m>
                <a:r>
                  <a:rPr lang="zh-CN" altLang="en-US" sz="2200" dirty="0"/>
                  <a:t> </a:t>
                </a:r>
                <a:r>
                  <a:rPr lang="en-US" altLang="zh-CN" sz="2200" dirty="0"/>
                  <a:t>is the time step for the simulation, and</a:t>
                </a:r>
                <a14:m>
                  <m:oMath xmlns:m="http://schemas.openxmlformats.org/officeDocument/2006/math">
                    <m:r>
                      <a:rPr lang="en-US" altLang="zh-CN" sz="2000" b="0" i="0" smtClean="0">
                        <a:latin typeface="Cambria Math"/>
                      </a:rPr>
                      <m:t> </m:t>
                    </m:r>
                    <m:r>
                      <a:rPr lang="zh-CN" altLang="en-US" sz="2000" i="1">
                        <a:latin typeface="Cambria Math"/>
                      </a:rPr>
                      <m:t>𝜏</m:t>
                    </m:r>
                  </m:oMath>
                </a14:m>
                <a:r>
                  <a:rPr lang="zh-CN" altLang="en-US" sz="2200" dirty="0"/>
                  <a:t> </a:t>
                </a:r>
                <a:r>
                  <a:rPr lang="en-US" altLang="zh-CN" sz="2200" dirty="0"/>
                  <a:t>should be approximately 100 times larger</a:t>
                </a:r>
                <a:endParaRPr lang="zh-CN" altLang="en-US"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08002" y="2160590"/>
                <a:ext cx="7199084" cy="4292746"/>
              </a:xfrm>
              <a:blipFill rotWithShape="1">
                <a:blip r:embed="rId2"/>
                <a:stretch>
                  <a:fillRect l="-1524" t="-709" r="-8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9719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83" t="11310" r="19905" b="31923"/>
          <a:stretch/>
        </p:blipFill>
        <p:spPr bwMode="auto">
          <a:xfrm>
            <a:off x="323528" y="842640"/>
            <a:ext cx="7483022" cy="415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723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11" t="25596" r="10423" b="35197"/>
          <a:stretch/>
        </p:blipFill>
        <p:spPr bwMode="auto">
          <a:xfrm>
            <a:off x="391885" y="764704"/>
            <a:ext cx="8752115" cy="286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671" t="41791" r="19211" b="53447"/>
          <a:stretch/>
        </p:blipFill>
        <p:spPr bwMode="auto">
          <a:xfrm>
            <a:off x="417533" y="3632804"/>
            <a:ext cx="7561944" cy="34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224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Note that we accumulate data for the histogram of the </a:t>
            </a:r>
            <a:r>
              <a:rPr lang="en-US" i="1" dirty="0"/>
              <a:t>x </a:t>
            </a:r>
            <a:r>
              <a:rPr lang="en-US" dirty="0"/>
              <a:t>component of the velocity in the step method.</a:t>
            </a:r>
          </a:p>
          <a:p>
            <a:r>
              <a:rPr lang="en-US" dirty="0"/>
              <a:t>Alternatively, we can implement the </a:t>
            </a:r>
            <a:r>
              <a:rPr lang="en-US" dirty="0" err="1"/>
              <a:t>Verlet</a:t>
            </a:r>
            <a:r>
              <a:rPr lang="en-US" dirty="0"/>
              <a:t> algorithm without the ODE interface. </a:t>
            </a:r>
          </a:p>
          <a:p>
            <a:r>
              <a:rPr lang="en-US" dirty="0"/>
              <a:t>In the following we show the code that would replace the call to the step method of the ODE solver. </a:t>
            </a:r>
          </a:p>
          <a:p>
            <a:r>
              <a:rPr lang="en-US" dirty="0"/>
              <a:t>We have used different array names for clarity. </a:t>
            </a:r>
          </a:p>
          <a:p>
            <a:r>
              <a:rPr lang="en-US" dirty="0"/>
              <a:t>This code uses about the same amount of CPU time as the code using the ODE solver.</a:t>
            </a:r>
          </a:p>
        </p:txBody>
      </p:sp>
    </p:spTree>
    <p:extLst>
      <p:ext uri="{BB962C8B-B14F-4D97-AF65-F5344CB8AC3E}">
        <p14:creationId xmlns:p14="http://schemas.microsoft.com/office/powerpoint/2010/main" val="3270339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10569</TotalTime>
  <Words>2770</Words>
  <Application>Microsoft Office PowerPoint</Application>
  <PresentationFormat>On-screen Show (4:3)</PresentationFormat>
  <Paragraphs>214</Paragraphs>
  <Slides>65</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Cambria Math</vt:lpstr>
      <vt:lpstr>Office 主题​​</vt:lpstr>
      <vt:lpstr>Introduction to Computer Simulation of Physical Systems (Lecture 6) Simulating Particle Motion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Thermodynamic Quantities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Radial Distribution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Dynamical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 bath</vt:lpstr>
      <vt:lpstr>To rescale velocity?</vt:lpstr>
      <vt:lpstr>Implementation of heat bath How to rescale velocity?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Simulation of Physical Systems (Lecture 5) Simulating Particle Motion (CONTINUED)</dc:title>
  <dc:creator>jzhu</dc:creator>
  <cp:lastModifiedBy> </cp:lastModifiedBy>
  <cp:revision>29</cp:revision>
  <dcterms:modified xsi:type="dcterms:W3CDTF">2023-02-20T07:19:44Z</dcterms:modified>
</cp:coreProperties>
</file>